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9" r:id="rId4"/>
    <p:sldId id="257" r:id="rId5"/>
    <p:sldId id="286" r:id="rId6"/>
    <p:sldId id="259" r:id="rId7"/>
    <p:sldId id="287" r:id="rId8"/>
    <p:sldId id="290" r:id="rId9"/>
    <p:sldId id="261" r:id="rId10"/>
    <p:sldId id="284" r:id="rId11"/>
    <p:sldId id="285" r:id="rId12"/>
    <p:sldId id="262" r:id="rId13"/>
    <p:sldId id="293" r:id="rId14"/>
    <p:sldId id="263" r:id="rId15"/>
    <p:sldId id="264"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4173-52B9-D7B8-EDB0-D16274A8ED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C67A4F-059B-C55E-E019-554CE9D2D9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3BA316-A717-0E89-5D90-EF3DF6E0B122}"/>
              </a:ext>
            </a:extLst>
          </p:cNvPr>
          <p:cNvSpPr>
            <a:spLocks noGrp="1"/>
          </p:cNvSpPr>
          <p:nvPr>
            <p:ph type="dt" sz="half" idx="10"/>
          </p:nvPr>
        </p:nvSpPr>
        <p:spPr/>
        <p:txBody>
          <a:bodyPr/>
          <a:lstStyle/>
          <a:p>
            <a:fld id="{1DC23A97-6E52-4D6E-84ED-80D2277F553F}" type="datetimeFigureOut">
              <a:rPr lang="en-US" smtClean="0"/>
              <a:t>7/11/2022</a:t>
            </a:fld>
            <a:endParaRPr lang="en-US"/>
          </a:p>
        </p:txBody>
      </p:sp>
      <p:sp>
        <p:nvSpPr>
          <p:cNvPr id="5" name="Footer Placeholder 4">
            <a:extLst>
              <a:ext uri="{FF2B5EF4-FFF2-40B4-BE49-F238E27FC236}">
                <a16:creationId xmlns:a16="http://schemas.microsoft.com/office/drawing/2014/main" id="{30B00620-5191-3688-B3F4-3551AC850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AD76F-ABA8-AD62-D352-7966E25FEBCB}"/>
              </a:ext>
            </a:extLst>
          </p:cNvPr>
          <p:cNvSpPr>
            <a:spLocks noGrp="1"/>
          </p:cNvSpPr>
          <p:nvPr>
            <p:ph type="sldNum" sz="quarter" idx="12"/>
          </p:nvPr>
        </p:nvSpPr>
        <p:spPr/>
        <p:txBody>
          <a:bodyPr/>
          <a:lstStyle/>
          <a:p>
            <a:fld id="{78611A80-284D-420B-B54C-1592DB0744A6}" type="slidenum">
              <a:rPr lang="en-US" smtClean="0"/>
              <a:t>‹#›</a:t>
            </a:fld>
            <a:endParaRPr lang="en-US"/>
          </a:p>
        </p:txBody>
      </p:sp>
    </p:spTree>
    <p:extLst>
      <p:ext uri="{BB962C8B-B14F-4D97-AF65-F5344CB8AC3E}">
        <p14:creationId xmlns:p14="http://schemas.microsoft.com/office/powerpoint/2010/main" val="1099702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ADF4B-AA34-F3F5-A4D9-CE685AB9C7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9130D8-7978-A829-023F-C101F434DA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9832E-06E3-9384-BB68-218995B0BFED}"/>
              </a:ext>
            </a:extLst>
          </p:cNvPr>
          <p:cNvSpPr>
            <a:spLocks noGrp="1"/>
          </p:cNvSpPr>
          <p:nvPr>
            <p:ph type="dt" sz="half" idx="10"/>
          </p:nvPr>
        </p:nvSpPr>
        <p:spPr/>
        <p:txBody>
          <a:bodyPr/>
          <a:lstStyle/>
          <a:p>
            <a:fld id="{1DC23A97-6E52-4D6E-84ED-80D2277F553F}" type="datetimeFigureOut">
              <a:rPr lang="en-US" smtClean="0"/>
              <a:t>7/11/2022</a:t>
            </a:fld>
            <a:endParaRPr lang="en-US"/>
          </a:p>
        </p:txBody>
      </p:sp>
      <p:sp>
        <p:nvSpPr>
          <p:cNvPr id="5" name="Footer Placeholder 4">
            <a:extLst>
              <a:ext uri="{FF2B5EF4-FFF2-40B4-BE49-F238E27FC236}">
                <a16:creationId xmlns:a16="http://schemas.microsoft.com/office/drawing/2014/main" id="{6C52F44B-6918-1EA6-5426-3F530EEBD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DB2CB-7816-593C-4713-5FCAB63A1331}"/>
              </a:ext>
            </a:extLst>
          </p:cNvPr>
          <p:cNvSpPr>
            <a:spLocks noGrp="1"/>
          </p:cNvSpPr>
          <p:nvPr>
            <p:ph type="sldNum" sz="quarter" idx="12"/>
          </p:nvPr>
        </p:nvSpPr>
        <p:spPr/>
        <p:txBody>
          <a:bodyPr/>
          <a:lstStyle/>
          <a:p>
            <a:fld id="{78611A80-284D-420B-B54C-1592DB0744A6}" type="slidenum">
              <a:rPr lang="en-US" smtClean="0"/>
              <a:t>‹#›</a:t>
            </a:fld>
            <a:endParaRPr lang="en-US"/>
          </a:p>
        </p:txBody>
      </p:sp>
    </p:spTree>
    <p:extLst>
      <p:ext uri="{BB962C8B-B14F-4D97-AF65-F5344CB8AC3E}">
        <p14:creationId xmlns:p14="http://schemas.microsoft.com/office/powerpoint/2010/main" val="204966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62CB09-176E-F497-6C5A-2411A65A17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3D5C36-B195-2D74-82F0-1156BDDB64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AE317-8BC4-F5EE-B2DF-E2A70F820493}"/>
              </a:ext>
            </a:extLst>
          </p:cNvPr>
          <p:cNvSpPr>
            <a:spLocks noGrp="1"/>
          </p:cNvSpPr>
          <p:nvPr>
            <p:ph type="dt" sz="half" idx="10"/>
          </p:nvPr>
        </p:nvSpPr>
        <p:spPr/>
        <p:txBody>
          <a:bodyPr/>
          <a:lstStyle/>
          <a:p>
            <a:fld id="{1DC23A97-6E52-4D6E-84ED-80D2277F553F}" type="datetimeFigureOut">
              <a:rPr lang="en-US" smtClean="0"/>
              <a:t>7/11/2022</a:t>
            </a:fld>
            <a:endParaRPr lang="en-US"/>
          </a:p>
        </p:txBody>
      </p:sp>
      <p:sp>
        <p:nvSpPr>
          <p:cNvPr id="5" name="Footer Placeholder 4">
            <a:extLst>
              <a:ext uri="{FF2B5EF4-FFF2-40B4-BE49-F238E27FC236}">
                <a16:creationId xmlns:a16="http://schemas.microsoft.com/office/drawing/2014/main" id="{7C79AD3A-6DB7-F9FD-359A-323837CDF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0A115-D294-2D5C-1ABD-92AF4D01335B}"/>
              </a:ext>
            </a:extLst>
          </p:cNvPr>
          <p:cNvSpPr>
            <a:spLocks noGrp="1"/>
          </p:cNvSpPr>
          <p:nvPr>
            <p:ph type="sldNum" sz="quarter" idx="12"/>
          </p:nvPr>
        </p:nvSpPr>
        <p:spPr/>
        <p:txBody>
          <a:bodyPr/>
          <a:lstStyle/>
          <a:p>
            <a:fld id="{78611A80-284D-420B-B54C-1592DB0744A6}" type="slidenum">
              <a:rPr lang="en-US" smtClean="0"/>
              <a:t>‹#›</a:t>
            </a:fld>
            <a:endParaRPr lang="en-US"/>
          </a:p>
        </p:txBody>
      </p:sp>
    </p:spTree>
    <p:extLst>
      <p:ext uri="{BB962C8B-B14F-4D97-AF65-F5344CB8AC3E}">
        <p14:creationId xmlns:p14="http://schemas.microsoft.com/office/powerpoint/2010/main" val="3540419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C4D07-78A7-2ABD-46D7-42D7D17B38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FFD9D4-7CC2-E8F1-C821-2C54DDD8D9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DB529-0527-B51A-D48D-11EC10E2D9A3}"/>
              </a:ext>
            </a:extLst>
          </p:cNvPr>
          <p:cNvSpPr>
            <a:spLocks noGrp="1"/>
          </p:cNvSpPr>
          <p:nvPr>
            <p:ph type="dt" sz="half" idx="10"/>
          </p:nvPr>
        </p:nvSpPr>
        <p:spPr/>
        <p:txBody>
          <a:bodyPr/>
          <a:lstStyle/>
          <a:p>
            <a:fld id="{1DC23A97-6E52-4D6E-84ED-80D2277F553F}" type="datetimeFigureOut">
              <a:rPr lang="en-US" smtClean="0"/>
              <a:t>7/11/2022</a:t>
            </a:fld>
            <a:endParaRPr lang="en-US"/>
          </a:p>
        </p:txBody>
      </p:sp>
      <p:sp>
        <p:nvSpPr>
          <p:cNvPr id="5" name="Footer Placeholder 4">
            <a:extLst>
              <a:ext uri="{FF2B5EF4-FFF2-40B4-BE49-F238E27FC236}">
                <a16:creationId xmlns:a16="http://schemas.microsoft.com/office/drawing/2014/main" id="{E4BBC9D5-1DF6-883E-6D0E-B0D0C37CA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1D7E05-3C93-4A56-6ACA-96EBF8C40DF0}"/>
              </a:ext>
            </a:extLst>
          </p:cNvPr>
          <p:cNvSpPr>
            <a:spLocks noGrp="1"/>
          </p:cNvSpPr>
          <p:nvPr>
            <p:ph type="sldNum" sz="quarter" idx="12"/>
          </p:nvPr>
        </p:nvSpPr>
        <p:spPr/>
        <p:txBody>
          <a:bodyPr/>
          <a:lstStyle/>
          <a:p>
            <a:fld id="{78611A80-284D-420B-B54C-1592DB0744A6}" type="slidenum">
              <a:rPr lang="en-US" smtClean="0"/>
              <a:t>‹#›</a:t>
            </a:fld>
            <a:endParaRPr lang="en-US"/>
          </a:p>
        </p:txBody>
      </p:sp>
    </p:spTree>
    <p:extLst>
      <p:ext uri="{BB962C8B-B14F-4D97-AF65-F5344CB8AC3E}">
        <p14:creationId xmlns:p14="http://schemas.microsoft.com/office/powerpoint/2010/main" val="340310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F3D95-D6E2-0902-39F6-357E849685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088AF2-804D-A374-6C4A-5A32C577A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A872D0-8CE5-3C2B-C842-AF233064DC5A}"/>
              </a:ext>
            </a:extLst>
          </p:cNvPr>
          <p:cNvSpPr>
            <a:spLocks noGrp="1"/>
          </p:cNvSpPr>
          <p:nvPr>
            <p:ph type="dt" sz="half" idx="10"/>
          </p:nvPr>
        </p:nvSpPr>
        <p:spPr/>
        <p:txBody>
          <a:bodyPr/>
          <a:lstStyle/>
          <a:p>
            <a:fld id="{1DC23A97-6E52-4D6E-84ED-80D2277F553F}" type="datetimeFigureOut">
              <a:rPr lang="en-US" smtClean="0"/>
              <a:t>7/11/2022</a:t>
            </a:fld>
            <a:endParaRPr lang="en-US"/>
          </a:p>
        </p:txBody>
      </p:sp>
      <p:sp>
        <p:nvSpPr>
          <p:cNvPr id="5" name="Footer Placeholder 4">
            <a:extLst>
              <a:ext uri="{FF2B5EF4-FFF2-40B4-BE49-F238E27FC236}">
                <a16:creationId xmlns:a16="http://schemas.microsoft.com/office/drawing/2014/main" id="{3399C889-8B24-A813-9BE7-EB24FAED5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05A2A-1F71-1063-B88A-FFAC2AACE240}"/>
              </a:ext>
            </a:extLst>
          </p:cNvPr>
          <p:cNvSpPr>
            <a:spLocks noGrp="1"/>
          </p:cNvSpPr>
          <p:nvPr>
            <p:ph type="sldNum" sz="quarter" idx="12"/>
          </p:nvPr>
        </p:nvSpPr>
        <p:spPr/>
        <p:txBody>
          <a:bodyPr/>
          <a:lstStyle/>
          <a:p>
            <a:fld id="{78611A80-284D-420B-B54C-1592DB0744A6}" type="slidenum">
              <a:rPr lang="en-US" smtClean="0"/>
              <a:t>‹#›</a:t>
            </a:fld>
            <a:endParaRPr lang="en-US"/>
          </a:p>
        </p:txBody>
      </p:sp>
    </p:spTree>
    <p:extLst>
      <p:ext uri="{BB962C8B-B14F-4D97-AF65-F5344CB8AC3E}">
        <p14:creationId xmlns:p14="http://schemas.microsoft.com/office/powerpoint/2010/main" val="163846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0978-BA36-FF09-3EEF-ABB2D16002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C4F4EB-D654-0FDC-CFEB-93C279F06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553C7D-C4CA-143A-0BCF-8EFEF2CEBC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32E17B-CEDB-A4E4-1D10-F3C340323B17}"/>
              </a:ext>
            </a:extLst>
          </p:cNvPr>
          <p:cNvSpPr>
            <a:spLocks noGrp="1"/>
          </p:cNvSpPr>
          <p:nvPr>
            <p:ph type="dt" sz="half" idx="10"/>
          </p:nvPr>
        </p:nvSpPr>
        <p:spPr/>
        <p:txBody>
          <a:bodyPr/>
          <a:lstStyle/>
          <a:p>
            <a:fld id="{1DC23A97-6E52-4D6E-84ED-80D2277F553F}" type="datetimeFigureOut">
              <a:rPr lang="en-US" smtClean="0"/>
              <a:t>7/11/2022</a:t>
            </a:fld>
            <a:endParaRPr lang="en-US"/>
          </a:p>
        </p:txBody>
      </p:sp>
      <p:sp>
        <p:nvSpPr>
          <p:cNvPr id="6" name="Footer Placeholder 5">
            <a:extLst>
              <a:ext uri="{FF2B5EF4-FFF2-40B4-BE49-F238E27FC236}">
                <a16:creationId xmlns:a16="http://schemas.microsoft.com/office/drawing/2014/main" id="{E1E86B78-DA92-462F-BFAA-7760B088D6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76C8C-D57B-DB35-22C8-50FDFA58F815}"/>
              </a:ext>
            </a:extLst>
          </p:cNvPr>
          <p:cNvSpPr>
            <a:spLocks noGrp="1"/>
          </p:cNvSpPr>
          <p:nvPr>
            <p:ph type="sldNum" sz="quarter" idx="12"/>
          </p:nvPr>
        </p:nvSpPr>
        <p:spPr/>
        <p:txBody>
          <a:bodyPr/>
          <a:lstStyle/>
          <a:p>
            <a:fld id="{78611A80-284D-420B-B54C-1592DB0744A6}" type="slidenum">
              <a:rPr lang="en-US" smtClean="0"/>
              <a:t>‹#›</a:t>
            </a:fld>
            <a:endParaRPr lang="en-US"/>
          </a:p>
        </p:txBody>
      </p:sp>
    </p:spTree>
    <p:extLst>
      <p:ext uri="{BB962C8B-B14F-4D97-AF65-F5344CB8AC3E}">
        <p14:creationId xmlns:p14="http://schemas.microsoft.com/office/powerpoint/2010/main" val="1290661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8293-01BA-04EE-9CE1-EEB4CB6C39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575DD5-C303-B724-AEC6-0CEED5D9BE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635788-5E76-79F8-E216-E58A058838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208E54-FFFA-ED40-E12D-0A8D79F34B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6632F7-A0AC-8780-A011-A6A02239C6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1D505B-DC1A-AA04-AFAB-5336479E6850}"/>
              </a:ext>
            </a:extLst>
          </p:cNvPr>
          <p:cNvSpPr>
            <a:spLocks noGrp="1"/>
          </p:cNvSpPr>
          <p:nvPr>
            <p:ph type="dt" sz="half" idx="10"/>
          </p:nvPr>
        </p:nvSpPr>
        <p:spPr/>
        <p:txBody>
          <a:bodyPr/>
          <a:lstStyle/>
          <a:p>
            <a:fld id="{1DC23A97-6E52-4D6E-84ED-80D2277F553F}" type="datetimeFigureOut">
              <a:rPr lang="en-US" smtClean="0"/>
              <a:t>7/11/2022</a:t>
            </a:fld>
            <a:endParaRPr lang="en-US"/>
          </a:p>
        </p:txBody>
      </p:sp>
      <p:sp>
        <p:nvSpPr>
          <p:cNvPr id="8" name="Footer Placeholder 7">
            <a:extLst>
              <a:ext uri="{FF2B5EF4-FFF2-40B4-BE49-F238E27FC236}">
                <a16:creationId xmlns:a16="http://schemas.microsoft.com/office/drawing/2014/main" id="{52960A4F-9448-9910-E277-D27551F947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F6CE1C-8EE7-0018-037C-441146E4104A}"/>
              </a:ext>
            </a:extLst>
          </p:cNvPr>
          <p:cNvSpPr>
            <a:spLocks noGrp="1"/>
          </p:cNvSpPr>
          <p:nvPr>
            <p:ph type="sldNum" sz="quarter" idx="12"/>
          </p:nvPr>
        </p:nvSpPr>
        <p:spPr/>
        <p:txBody>
          <a:bodyPr/>
          <a:lstStyle/>
          <a:p>
            <a:fld id="{78611A80-284D-420B-B54C-1592DB0744A6}" type="slidenum">
              <a:rPr lang="en-US" smtClean="0"/>
              <a:t>‹#›</a:t>
            </a:fld>
            <a:endParaRPr lang="en-US"/>
          </a:p>
        </p:txBody>
      </p:sp>
    </p:spTree>
    <p:extLst>
      <p:ext uri="{BB962C8B-B14F-4D97-AF65-F5344CB8AC3E}">
        <p14:creationId xmlns:p14="http://schemas.microsoft.com/office/powerpoint/2010/main" val="3116915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E2B9C-17BF-72FE-7C1E-EE1F5F9EFC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A20EBA-C720-1A63-E1AE-6CD7389E5C82}"/>
              </a:ext>
            </a:extLst>
          </p:cNvPr>
          <p:cNvSpPr>
            <a:spLocks noGrp="1"/>
          </p:cNvSpPr>
          <p:nvPr>
            <p:ph type="dt" sz="half" idx="10"/>
          </p:nvPr>
        </p:nvSpPr>
        <p:spPr/>
        <p:txBody>
          <a:bodyPr/>
          <a:lstStyle/>
          <a:p>
            <a:fld id="{1DC23A97-6E52-4D6E-84ED-80D2277F553F}" type="datetimeFigureOut">
              <a:rPr lang="en-US" smtClean="0"/>
              <a:t>7/11/2022</a:t>
            </a:fld>
            <a:endParaRPr lang="en-US"/>
          </a:p>
        </p:txBody>
      </p:sp>
      <p:sp>
        <p:nvSpPr>
          <p:cNvPr id="4" name="Footer Placeholder 3">
            <a:extLst>
              <a:ext uri="{FF2B5EF4-FFF2-40B4-BE49-F238E27FC236}">
                <a16:creationId xmlns:a16="http://schemas.microsoft.com/office/drawing/2014/main" id="{95B03FFF-95A9-BA07-916E-E03163D33F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18EE1E-29CD-74A1-3296-CBFBB96B1E70}"/>
              </a:ext>
            </a:extLst>
          </p:cNvPr>
          <p:cNvSpPr>
            <a:spLocks noGrp="1"/>
          </p:cNvSpPr>
          <p:nvPr>
            <p:ph type="sldNum" sz="quarter" idx="12"/>
          </p:nvPr>
        </p:nvSpPr>
        <p:spPr/>
        <p:txBody>
          <a:bodyPr/>
          <a:lstStyle/>
          <a:p>
            <a:fld id="{78611A80-284D-420B-B54C-1592DB0744A6}" type="slidenum">
              <a:rPr lang="en-US" smtClean="0"/>
              <a:t>‹#›</a:t>
            </a:fld>
            <a:endParaRPr lang="en-US"/>
          </a:p>
        </p:txBody>
      </p:sp>
    </p:spTree>
    <p:extLst>
      <p:ext uri="{BB962C8B-B14F-4D97-AF65-F5344CB8AC3E}">
        <p14:creationId xmlns:p14="http://schemas.microsoft.com/office/powerpoint/2010/main" val="205263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12114D-E726-5595-02EF-5BA51A8E51C9}"/>
              </a:ext>
            </a:extLst>
          </p:cNvPr>
          <p:cNvSpPr>
            <a:spLocks noGrp="1"/>
          </p:cNvSpPr>
          <p:nvPr>
            <p:ph type="dt" sz="half" idx="10"/>
          </p:nvPr>
        </p:nvSpPr>
        <p:spPr/>
        <p:txBody>
          <a:bodyPr/>
          <a:lstStyle/>
          <a:p>
            <a:fld id="{1DC23A97-6E52-4D6E-84ED-80D2277F553F}" type="datetimeFigureOut">
              <a:rPr lang="en-US" smtClean="0"/>
              <a:t>7/11/2022</a:t>
            </a:fld>
            <a:endParaRPr lang="en-US"/>
          </a:p>
        </p:txBody>
      </p:sp>
      <p:sp>
        <p:nvSpPr>
          <p:cNvPr id="3" name="Footer Placeholder 2">
            <a:extLst>
              <a:ext uri="{FF2B5EF4-FFF2-40B4-BE49-F238E27FC236}">
                <a16:creationId xmlns:a16="http://schemas.microsoft.com/office/drawing/2014/main" id="{1A8B8FF4-4AFE-CAEE-9293-9C8F67A197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798539-DBA4-CCE7-B786-6CED4BCCA632}"/>
              </a:ext>
            </a:extLst>
          </p:cNvPr>
          <p:cNvSpPr>
            <a:spLocks noGrp="1"/>
          </p:cNvSpPr>
          <p:nvPr>
            <p:ph type="sldNum" sz="quarter" idx="12"/>
          </p:nvPr>
        </p:nvSpPr>
        <p:spPr/>
        <p:txBody>
          <a:bodyPr/>
          <a:lstStyle/>
          <a:p>
            <a:fld id="{78611A80-284D-420B-B54C-1592DB0744A6}" type="slidenum">
              <a:rPr lang="en-US" smtClean="0"/>
              <a:t>‹#›</a:t>
            </a:fld>
            <a:endParaRPr lang="en-US"/>
          </a:p>
        </p:txBody>
      </p:sp>
    </p:spTree>
    <p:extLst>
      <p:ext uri="{BB962C8B-B14F-4D97-AF65-F5344CB8AC3E}">
        <p14:creationId xmlns:p14="http://schemas.microsoft.com/office/powerpoint/2010/main" val="10553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D4C9-848C-5ED5-54E3-3498A27FA8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AAFB6A-D98E-85CF-79A8-DF5A30356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FD7D6A-4D4F-5759-B820-AC94A9A0DD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9A584-3446-9CAE-B93A-1585C4DA9D37}"/>
              </a:ext>
            </a:extLst>
          </p:cNvPr>
          <p:cNvSpPr>
            <a:spLocks noGrp="1"/>
          </p:cNvSpPr>
          <p:nvPr>
            <p:ph type="dt" sz="half" idx="10"/>
          </p:nvPr>
        </p:nvSpPr>
        <p:spPr/>
        <p:txBody>
          <a:bodyPr/>
          <a:lstStyle/>
          <a:p>
            <a:fld id="{1DC23A97-6E52-4D6E-84ED-80D2277F553F}" type="datetimeFigureOut">
              <a:rPr lang="en-US" smtClean="0"/>
              <a:t>7/11/2022</a:t>
            </a:fld>
            <a:endParaRPr lang="en-US"/>
          </a:p>
        </p:txBody>
      </p:sp>
      <p:sp>
        <p:nvSpPr>
          <p:cNvPr id="6" name="Footer Placeholder 5">
            <a:extLst>
              <a:ext uri="{FF2B5EF4-FFF2-40B4-BE49-F238E27FC236}">
                <a16:creationId xmlns:a16="http://schemas.microsoft.com/office/drawing/2014/main" id="{7530D041-62C9-330B-4294-721AB3846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304F7A-8936-02CD-985C-86FEF418B5E7}"/>
              </a:ext>
            </a:extLst>
          </p:cNvPr>
          <p:cNvSpPr>
            <a:spLocks noGrp="1"/>
          </p:cNvSpPr>
          <p:nvPr>
            <p:ph type="sldNum" sz="quarter" idx="12"/>
          </p:nvPr>
        </p:nvSpPr>
        <p:spPr/>
        <p:txBody>
          <a:bodyPr/>
          <a:lstStyle/>
          <a:p>
            <a:fld id="{78611A80-284D-420B-B54C-1592DB0744A6}" type="slidenum">
              <a:rPr lang="en-US" smtClean="0"/>
              <a:t>‹#›</a:t>
            </a:fld>
            <a:endParaRPr lang="en-US"/>
          </a:p>
        </p:txBody>
      </p:sp>
    </p:spTree>
    <p:extLst>
      <p:ext uri="{BB962C8B-B14F-4D97-AF65-F5344CB8AC3E}">
        <p14:creationId xmlns:p14="http://schemas.microsoft.com/office/powerpoint/2010/main" val="214469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302D7-FB36-8824-2C7B-B850D13AAA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FE457A-45E8-5F12-6533-7EE62943CB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592783-BCA4-B7D5-93B9-B07370F4C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9EEB5-F7EC-310D-865D-6A897988134A}"/>
              </a:ext>
            </a:extLst>
          </p:cNvPr>
          <p:cNvSpPr>
            <a:spLocks noGrp="1"/>
          </p:cNvSpPr>
          <p:nvPr>
            <p:ph type="dt" sz="half" idx="10"/>
          </p:nvPr>
        </p:nvSpPr>
        <p:spPr/>
        <p:txBody>
          <a:bodyPr/>
          <a:lstStyle/>
          <a:p>
            <a:fld id="{1DC23A97-6E52-4D6E-84ED-80D2277F553F}" type="datetimeFigureOut">
              <a:rPr lang="en-US" smtClean="0"/>
              <a:t>7/11/2022</a:t>
            </a:fld>
            <a:endParaRPr lang="en-US"/>
          </a:p>
        </p:txBody>
      </p:sp>
      <p:sp>
        <p:nvSpPr>
          <p:cNvPr id="6" name="Footer Placeholder 5">
            <a:extLst>
              <a:ext uri="{FF2B5EF4-FFF2-40B4-BE49-F238E27FC236}">
                <a16:creationId xmlns:a16="http://schemas.microsoft.com/office/drawing/2014/main" id="{1F4A29F9-E8B4-6812-9340-899C1C06C0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82148D-763D-5A91-5F34-99A992E4F358}"/>
              </a:ext>
            </a:extLst>
          </p:cNvPr>
          <p:cNvSpPr>
            <a:spLocks noGrp="1"/>
          </p:cNvSpPr>
          <p:nvPr>
            <p:ph type="sldNum" sz="quarter" idx="12"/>
          </p:nvPr>
        </p:nvSpPr>
        <p:spPr/>
        <p:txBody>
          <a:bodyPr/>
          <a:lstStyle/>
          <a:p>
            <a:fld id="{78611A80-284D-420B-B54C-1592DB0744A6}" type="slidenum">
              <a:rPr lang="en-US" smtClean="0"/>
              <a:t>‹#›</a:t>
            </a:fld>
            <a:endParaRPr lang="en-US"/>
          </a:p>
        </p:txBody>
      </p:sp>
    </p:spTree>
    <p:extLst>
      <p:ext uri="{BB962C8B-B14F-4D97-AF65-F5344CB8AC3E}">
        <p14:creationId xmlns:p14="http://schemas.microsoft.com/office/powerpoint/2010/main" val="4179792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335435-BF0B-A45A-840B-9D03AB4A9E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CA0863-471D-6106-E023-4DE4B1D44F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DB4730-A464-E178-260D-B43816BD72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23A97-6E52-4D6E-84ED-80D2277F553F}" type="datetimeFigureOut">
              <a:rPr lang="en-US" smtClean="0"/>
              <a:t>7/11/2022</a:t>
            </a:fld>
            <a:endParaRPr lang="en-US"/>
          </a:p>
        </p:txBody>
      </p:sp>
      <p:sp>
        <p:nvSpPr>
          <p:cNvPr id="5" name="Footer Placeholder 4">
            <a:extLst>
              <a:ext uri="{FF2B5EF4-FFF2-40B4-BE49-F238E27FC236}">
                <a16:creationId xmlns:a16="http://schemas.microsoft.com/office/drawing/2014/main" id="{0AF0C904-1A3B-0D12-4519-4AD6268197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651940-B689-C278-88CA-FB50F0FE07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11A80-284D-420B-B54C-1592DB0744A6}" type="slidenum">
              <a:rPr lang="en-US" smtClean="0"/>
              <a:t>‹#›</a:t>
            </a:fld>
            <a:endParaRPr lang="en-US"/>
          </a:p>
        </p:txBody>
      </p:sp>
    </p:spTree>
    <p:extLst>
      <p:ext uri="{BB962C8B-B14F-4D97-AF65-F5344CB8AC3E}">
        <p14:creationId xmlns:p14="http://schemas.microsoft.com/office/powerpoint/2010/main" val="846608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apps.who.int/iris/bitstream/handle/10665/259447/9789241512855-eng.pdf;jsessionid=06A353465B17E920E2FBB7A5397D2E29?sequence=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834C3-94A6-E6D1-06FF-EFA1C826929E}"/>
              </a:ext>
            </a:extLst>
          </p:cNvPr>
          <p:cNvSpPr>
            <a:spLocks noGrp="1"/>
          </p:cNvSpPr>
          <p:nvPr>
            <p:ph type="ctrTitle"/>
          </p:nvPr>
        </p:nvSpPr>
        <p:spPr>
          <a:xfrm>
            <a:off x="784698" y="406400"/>
            <a:ext cx="9144000" cy="2387600"/>
          </a:xfrm>
        </p:spPr>
        <p:txBody>
          <a:bodyPr/>
          <a:lstStyle/>
          <a:p>
            <a:r>
              <a:rPr lang="en-US" sz="3200" b="1" dirty="0">
                <a:solidFill>
                  <a:schemeClr val="accent1"/>
                </a:solidFill>
                <a:effectLst/>
                <a:latin typeface="Calibri" panose="020F0502020204030204" pitchFamily="34" charset="0"/>
                <a:ea typeface="Times New Roman" panose="02020603050405020304" pitchFamily="18" charset="0"/>
              </a:rPr>
              <a:t>Amortized </a:t>
            </a:r>
            <a:r>
              <a:rPr lang="en-US" sz="3200" b="1" dirty="0">
                <a:solidFill>
                  <a:schemeClr val="accent1"/>
                </a:solidFill>
                <a:latin typeface="Calibri" panose="020F0502020204030204" pitchFamily="34" charset="0"/>
                <a:ea typeface="Times New Roman" panose="02020603050405020304" pitchFamily="18" charset="0"/>
              </a:rPr>
              <a:t>L</a:t>
            </a:r>
            <a:r>
              <a:rPr lang="en-US" sz="3200" b="1" dirty="0">
                <a:solidFill>
                  <a:schemeClr val="accent1"/>
                </a:solidFill>
                <a:effectLst/>
                <a:latin typeface="Calibri" panose="020F0502020204030204" pitchFamily="34" charset="0"/>
                <a:ea typeface="Times New Roman" panose="02020603050405020304" pitchFamily="18" charset="0"/>
              </a:rPr>
              <a:t>ead Storage </a:t>
            </a:r>
            <a:r>
              <a:rPr lang="en-US" sz="3200" b="1" dirty="0">
                <a:solidFill>
                  <a:schemeClr val="accent1"/>
                </a:solidFill>
                <a:latin typeface="Calibri" panose="020F0502020204030204" pitchFamily="34" charset="0"/>
                <a:ea typeface="Times New Roman" panose="02020603050405020304" pitchFamily="18" charset="0"/>
              </a:rPr>
              <a:t>B</a:t>
            </a:r>
            <a:r>
              <a:rPr lang="en-US" sz="3200" b="1" dirty="0">
                <a:solidFill>
                  <a:schemeClr val="accent1"/>
                </a:solidFill>
                <a:effectLst/>
                <a:latin typeface="Calibri" panose="020F0502020204030204" pitchFamily="34" charset="0"/>
                <a:ea typeface="Times New Roman" panose="02020603050405020304" pitchFamily="18" charset="0"/>
              </a:rPr>
              <a:t>atteries in Environment – Problem and Solution Ways</a:t>
            </a:r>
            <a:br>
              <a:rPr lang="en-US" sz="1800" dirty="0">
                <a:effectLst/>
                <a:latin typeface="Calibri" panose="020F0502020204030204" pitchFamily="34" charset="0"/>
                <a:ea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F8F6F2FA-D960-B602-3CFF-FAB70481CBAC}"/>
              </a:ext>
            </a:extLst>
          </p:cNvPr>
          <p:cNvSpPr>
            <a:spLocks noGrp="1"/>
          </p:cNvSpPr>
          <p:nvPr>
            <p:ph type="subTitle" idx="1"/>
          </p:nvPr>
        </p:nvSpPr>
        <p:spPr>
          <a:xfrm>
            <a:off x="977383" y="2794000"/>
            <a:ext cx="5325206" cy="2732720"/>
          </a:xfrm>
        </p:spPr>
        <p:txBody>
          <a:bodyPr>
            <a:noAutofit/>
          </a:bodyPr>
          <a:lstStyle/>
          <a:p>
            <a:r>
              <a:rPr lang="en-US" sz="2800" b="1" dirty="0">
                <a:solidFill>
                  <a:srgbClr val="FF0000"/>
                </a:solidFill>
              </a:rPr>
              <a:t>Assoc. Prof. Lili Arabuli</a:t>
            </a:r>
          </a:p>
          <a:p>
            <a:endParaRPr lang="en-US" sz="2800" b="1" dirty="0">
              <a:solidFill>
                <a:srgbClr val="FF0000"/>
              </a:solidFill>
            </a:endParaRPr>
          </a:p>
          <a:p>
            <a:r>
              <a:rPr lang="en-US" sz="2000" dirty="0"/>
              <a:t>Department of Natural Sciences</a:t>
            </a:r>
          </a:p>
          <a:p>
            <a:r>
              <a:rPr lang="en-US" sz="2000" dirty="0"/>
              <a:t>School of Science and Technologies</a:t>
            </a:r>
          </a:p>
          <a:p>
            <a:r>
              <a:rPr lang="en-US" sz="2000" dirty="0"/>
              <a:t>The University of Georgia</a:t>
            </a:r>
          </a:p>
          <a:p>
            <a:r>
              <a:rPr lang="en-US" sz="2000" dirty="0"/>
              <a:t>Tbilisi, July 11-13 </a:t>
            </a:r>
          </a:p>
        </p:txBody>
      </p:sp>
      <p:sp>
        <p:nvSpPr>
          <p:cNvPr id="5" name="TextBox 4">
            <a:extLst>
              <a:ext uri="{FF2B5EF4-FFF2-40B4-BE49-F238E27FC236}">
                <a16:creationId xmlns:a16="http://schemas.microsoft.com/office/drawing/2014/main" id="{8776ADF4-6697-8F64-4EF3-609AEAF94A3B}"/>
              </a:ext>
            </a:extLst>
          </p:cNvPr>
          <p:cNvSpPr txBox="1"/>
          <p:nvPr/>
        </p:nvSpPr>
        <p:spPr>
          <a:xfrm>
            <a:off x="9144786" y="154698"/>
            <a:ext cx="2567316" cy="369332"/>
          </a:xfrm>
          <a:prstGeom prst="rect">
            <a:avLst/>
          </a:prstGeom>
          <a:noFill/>
        </p:spPr>
        <p:txBody>
          <a:bodyPr wrap="square">
            <a:spAutoFit/>
          </a:bodyPr>
          <a:lstStyle/>
          <a:p>
            <a:r>
              <a:rPr lang="en-US" sz="1800" b="1" dirty="0">
                <a:solidFill>
                  <a:srgbClr val="002060"/>
                </a:solidFill>
              </a:rPr>
              <a:t>MENVIPRO, 2022</a:t>
            </a:r>
          </a:p>
        </p:txBody>
      </p:sp>
      <p:pic>
        <p:nvPicPr>
          <p:cNvPr id="6" name="Picture 5">
            <a:extLst>
              <a:ext uri="{FF2B5EF4-FFF2-40B4-BE49-F238E27FC236}">
                <a16:creationId xmlns:a16="http://schemas.microsoft.com/office/drawing/2014/main" id="{2EC8F1F8-617B-1A38-1649-FF1FCAA9B4CA}"/>
              </a:ext>
            </a:extLst>
          </p:cNvPr>
          <p:cNvPicPr>
            <a:picLocks noChangeAspect="1"/>
          </p:cNvPicPr>
          <p:nvPr/>
        </p:nvPicPr>
        <p:blipFill>
          <a:blip r:embed="rId2"/>
          <a:stretch>
            <a:fillRect/>
          </a:stretch>
        </p:blipFill>
        <p:spPr>
          <a:xfrm>
            <a:off x="7937769" y="2794000"/>
            <a:ext cx="3626109" cy="3464178"/>
          </a:xfrm>
          <a:prstGeom prst="rect">
            <a:avLst/>
          </a:prstGeom>
        </p:spPr>
      </p:pic>
    </p:spTree>
    <p:extLst>
      <p:ext uri="{BB962C8B-B14F-4D97-AF65-F5344CB8AC3E}">
        <p14:creationId xmlns:p14="http://schemas.microsoft.com/office/powerpoint/2010/main" val="4163055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820858-D0CD-5013-220B-A9C9ECFEAE69}"/>
              </a:ext>
            </a:extLst>
          </p:cNvPr>
          <p:cNvSpPr txBox="1"/>
          <p:nvPr/>
        </p:nvSpPr>
        <p:spPr>
          <a:xfrm>
            <a:off x="471340" y="737004"/>
            <a:ext cx="11199044" cy="5632311"/>
          </a:xfrm>
          <a:prstGeom prst="rect">
            <a:avLst/>
          </a:prstGeom>
          <a:noFill/>
        </p:spPr>
        <p:txBody>
          <a:bodyPr wrap="square">
            <a:spAutoFit/>
          </a:bodyPr>
          <a:lstStyle/>
          <a:p>
            <a:pPr marL="0" marR="0" indent="457200">
              <a:spcBef>
                <a:spcPts val="0"/>
              </a:spcBef>
              <a:spcAft>
                <a:spcPts val="0"/>
              </a:spcAft>
            </a:pPr>
            <a:r>
              <a:rPr lang="en-US" sz="2400" b="1" dirty="0">
                <a:solidFill>
                  <a:schemeClr val="accent1"/>
                </a:solidFill>
                <a:effectLst/>
                <a:latin typeface="Times New Roman" panose="02020603050405020304" pitchFamily="18" charset="0"/>
                <a:ea typeface="Times New Roman" panose="02020603050405020304" pitchFamily="18" charset="0"/>
              </a:rPr>
              <a:t>At present two basic options of recycling of amortized     lead storage batteries are known:</a:t>
            </a:r>
          </a:p>
          <a:p>
            <a:pPr marL="0" marR="0" indent="45720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rPr>
              <a:t>The melting of the entire </a:t>
            </a:r>
            <a:r>
              <a:rPr lang="en-US" sz="2400" dirty="0" err="1">
                <a:effectLst/>
                <a:latin typeface="Times New Roman" panose="02020603050405020304" pitchFamily="18" charset="0"/>
                <a:ea typeface="Times New Roman" panose="02020603050405020304" pitchFamily="18" charset="0"/>
              </a:rPr>
              <a:t>monoblocks</a:t>
            </a:r>
            <a:r>
              <a:rPr lang="en-US" sz="2400" dirty="0">
                <a:effectLst/>
                <a:latin typeface="Times New Roman" panose="02020603050405020304" pitchFamily="18" charset="0"/>
                <a:ea typeface="Times New Roman" panose="02020603050405020304" pitchFamily="18" charset="0"/>
              </a:rPr>
              <a:t> released from acid in the presence of some reducing agent in the furnaces of different kind;</a:t>
            </a:r>
          </a:p>
          <a:p>
            <a:pPr marR="0" lvl="0" algn="just">
              <a:spcBef>
                <a:spcPts val="0"/>
              </a:spcBef>
              <a:spcAft>
                <a:spcPts val="0"/>
              </a:spcAft>
            </a:pPr>
            <a:r>
              <a:rPr lang="en-US" sz="2400" dirty="0">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At that time during reprocessing of 1 ton of scrap is emitted  25000 -30000m</a:t>
            </a:r>
            <a:r>
              <a:rPr lang="en-US" sz="1800" baseline="30000" dirty="0">
                <a:effectLst/>
                <a:latin typeface="Times New Roman" panose="02020603050405020304" pitchFamily="18" charset="0"/>
                <a:ea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rPr>
              <a:t> of air mixture (CO, CO2, SO2, gas mixtures of chlorine </a:t>
            </a:r>
            <a:r>
              <a:rPr lang="en-US" sz="1800" dirty="0" err="1">
                <a:effectLst/>
                <a:latin typeface="Times New Roman" panose="02020603050405020304" pitchFamily="18" charset="0"/>
                <a:ea typeface="Times New Roman" panose="02020603050405020304" pitchFamily="18" charset="0"/>
              </a:rPr>
              <a:t>etc</a:t>
            </a:r>
            <a:r>
              <a:rPr lang="en-US" sz="1800" dirty="0">
                <a:effectLst/>
                <a:latin typeface="Times New Roman" panose="02020603050405020304" pitchFamily="18" charset="0"/>
                <a:ea typeface="Times New Roman" panose="02020603050405020304" pitchFamily="18" charset="0"/>
              </a:rPr>
              <a:t>)</a:t>
            </a:r>
          </a:p>
          <a:p>
            <a:pPr marR="0" lvl="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457200" marR="0" lvl="0" indent="-457200" algn="just">
              <a:spcBef>
                <a:spcPts val="0"/>
              </a:spcBef>
              <a:spcAft>
                <a:spcPts val="0"/>
              </a:spcAft>
              <a:buAutoNum type="arabicPeriod" startAt="2"/>
            </a:pPr>
            <a:r>
              <a:rPr lang="en-US" sz="2400" dirty="0">
                <a:effectLst/>
                <a:latin typeface="Times New Roman" panose="02020603050405020304" pitchFamily="18" charset="0"/>
                <a:ea typeface="Times New Roman" panose="02020603050405020304" pitchFamily="18" charset="0"/>
              </a:rPr>
              <a:t>Preliminary mechanical dismantling of </a:t>
            </a:r>
            <a:r>
              <a:rPr lang="en-US" sz="2400" dirty="0" err="1">
                <a:effectLst/>
                <a:latin typeface="Times New Roman" panose="02020603050405020304" pitchFamily="18" charset="0"/>
                <a:ea typeface="Times New Roman" panose="02020603050405020304" pitchFamily="18" charset="0"/>
              </a:rPr>
              <a:t>monoblocks</a:t>
            </a:r>
            <a:r>
              <a:rPr lang="en-US" sz="2400" dirty="0">
                <a:effectLst/>
                <a:latin typeface="Times New Roman" panose="02020603050405020304" pitchFamily="18" charset="0"/>
                <a:ea typeface="Times New Roman" panose="02020603050405020304" pitchFamily="18" charset="0"/>
              </a:rPr>
              <a:t> and further reprocessing of obtained (organic, metallic and oxide-sulphate) semi-products by means of pyrometallurgical, hydrometallurgical and hydro-electro-metallurgical operations.</a:t>
            </a:r>
          </a:p>
          <a:p>
            <a:pPr marR="0" lvl="0" algn="just">
              <a:spcBef>
                <a:spcPts val="0"/>
              </a:spcBef>
              <a:spcAft>
                <a:spcPts val="0"/>
              </a:spcAft>
            </a:pPr>
            <a:r>
              <a:rPr lang="en-US" sz="2400" dirty="0">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The process scheme is characterized with multistage nature, volume- and energy-consuming technological processes and the necessity of toxic reagents’ application. Namely: removal of organic fraction occurs before metallurgical transformations with the use of hydrostatical and hydrodynamic operations; getting of lead from metallic fraction (Pb-Sb alloy) is carried out in molten electrolyte by means of electrochemical refinement; several schemes of reprocessing of oxide-sulphate fractions (</a:t>
            </a:r>
            <a:r>
              <a:rPr lang="en-US" sz="1800" dirty="0" err="1">
                <a:effectLst/>
                <a:latin typeface="Times New Roman" panose="02020603050405020304" pitchFamily="18" charset="0"/>
                <a:ea typeface="Times New Roman" panose="02020603050405020304" pitchFamily="18" charset="0"/>
              </a:rPr>
              <a:t>PbO</a:t>
            </a:r>
            <a:r>
              <a:rPr lang="en-US" sz="1800" dirty="0">
                <a:effectLst/>
                <a:latin typeface="Times New Roman" panose="02020603050405020304" pitchFamily="18" charset="0"/>
                <a:ea typeface="Times New Roman" panose="02020603050405020304" pitchFamily="18" charset="0"/>
              </a:rPr>
              <a:t>, PbO2, PbSO4) are offered</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2930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B98973-8E08-CA4E-7486-EDD2236789AA}"/>
              </a:ext>
            </a:extLst>
          </p:cNvPr>
          <p:cNvSpPr txBox="1"/>
          <p:nvPr/>
        </p:nvSpPr>
        <p:spPr>
          <a:xfrm>
            <a:off x="527901" y="548580"/>
            <a:ext cx="10548593" cy="5201424"/>
          </a:xfrm>
          <a:prstGeom prst="rect">
            <a:avLst/>
          </a:prstGeom>
          <a:noFill/>
        </p:spPr>
        <p:txBody>
          <a:bodyPr wrap="square">
            <a:spAutoFit/>
          </a:bodyPr>
          <a:lstStyle/>
          <a:p>
            <a:pPr marL="0" marR="0" indent="45720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After geopolitical changes happened, in post –Soviet republics a lot of enterprises has been founded voluntarily and in unclear situation, in which reprocessing of storage-batteries scrap occurs. The most part of these enterprises doesn’t meet the requirements established by ecological norms, is not equipped by gas handling and treating facilities. The rules of production waste storage and isolation are not observed, and collection and utilization of electrolyte doesn’t occur.</a:t>
            </a:r>
          </a:p>
          <a:p>
            <a:pPr marL="0" marR="0" algn="just">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The composition of amortized lead storage batteries stipulates the necessity of elaboration of such technological schemes of their reprocessing that will provide maximum environmental safety and economic efficiency. This is depended to a great extent on the factors, such as: quantity of raw materials, territorial distribution, accessibility of energy carriers, and market demand for marketable co-products obtained in the manufacturing process etc</a:t>
            </a:r>
            <a:r>
              <a:rPr lang="en-US" sz="1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87989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oline chloride">
            <a:extLst>
              <a:ext uri="{FF2B5EF4-FFF2-40B4-BE49-F238E27FC236}">
                <a16:creationId xmlns:a16="http://schemas.microsoft.com/office/drawing/2014/main" id="{5D8CF547-6A1D-CED0-67B6-C184459FE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6036" y="589455"/>
            <a:ext cx="3245963" cy="1599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E01F3E-4650-CDDF-3C3E-4351FA6E6BD4}"/>
              </a:ext>
            </a:extLst>
          </p:cNvPr>
          <p:cNvSpPr txBox="1"/>
          <p:nvPr/>
        </p:nvSpPr>
        <p:spPr>
          <a:xfrm flipH="1">
            <a:off x="179106" y="395927"/>
            <a:ext cx="6094427" cy="4216539"/>
          </a:xfrm>
          <a:prstGeom prst="rect">
            <a:avLst/>
          </a:prstGeom>
          <a:noFill/>
        </p:spPr>
        <p:txBody>
          <a:bodyPr wrap="square" rtlCol="0">
            <a:spAutoFit/>
          </a:bodyPr>
          <a:lstStyle/>
          <a:p>
            <a:r>
              <a:rPr lang="en-US" sz="2400" b="1" dirty="0">
                <a:solidFill>
                  <a:srgbClr val="FF0000"/>
                </a:solidFill>
              </a:rPr>
              <a:t>Reducing agents, used in the Recycling process:</a:t>
            </a:r>
          </a:p>
          <a:p>
            <a:endParaRPr lang="en-US" sz="2400" dirty="0"/>
          </a:p>
          <a:p>
            <a:r>
              <a:rPr lang="en-US" sz="2800" b="1" dirty="0">
                <a:effectLst/>
                <a:latin typeface="TimesNewRomanPSMT"/>
                <a:ea typeface="Times New Roman" panose="02020603050405020304" pitchFamily="18" charset="0"/>
                <a:cs typeface="TimesNewRomanPSMT"/>
              </a:rPr>
              <a:t>coke, natural gas, direct current, (choline chloride)</a:t>
            </a:r>
          </a:p>
          <a:p>
            <a:endParaRPr lang="en-US" sz="2000" dirty="0">
              <a:latin typeface="TimesNewRomanPSMT"/>
            </a:endParaRPr>
          </a:p>
          <a:p>
            <a:endParaRPr lang="en-US" sz="2000" b="0" i="0" dirty="0">
              <a:solidFill>
                <a:srgbClr val="333132"/>
              </a:solidFill>
              <a:effectLst/>
              <a:latin typeface="Proxima Nova Subset"/>
            </a:endParaRPr>
          </a:p>
          <a:p>
            <a:r>
              <a:rPr lang="en-US" sz="2000" b="0" i="0" dirty="0">
                <a:solidFill>
                  <a:srgbClr val="333132"/>
                </a:solidFill>
                <a:effectLst/>
                <a:latin typeface="Proxima Nova Subset"/>
              </a:rPr>
              <a:t>(use of carbon (coke, C) as a fuel leads to the generation of CO</a:t>
            </a:r>
            <a:r>
              <a:rPr lang="en-US" sz="2000" b="0" i="0" baseline="-25000" dirty="0">
                <a:solidFill>
                  <a:srgbClr val="333132"/>
                </a:solidFill>
                <a:effectLst/>
                <a:latin typeface="Proxima Nova Subset"/>
              </a:rPr>
              <a:t>2</a:t>
            </a:r>
            <a:r>
              <a:rPr lang="en-US" sz="2000" b="0" i="0" dirty="0">
                <a:solidFill>
                  <a:srgbClr val="333132"/>
                </a:solidFill>
                <a:effectLst/>
                <a:latin typeface="Proxima Nova Subset"/>
              </a:rPr>
              <a:t>. The high energy demand in conjunction with the production of CO</a:t>
            </a:r>
            <a:r>
              <a:rPr lang="en-US" sz="2000" b="0" i="0" baseline="-25000" dirty="0">
                <a:solidFill>
                  <a:srgbClr val="333132"/>
                </a:solidFill>
                <a:effectLst/>
                <a:latin typeface="Proxima Nova Subset"/>
              </a:rPr>
              <a:t>2</a:t>
            </a:r>
            <a:r>
              <a:rPr lang="en-US" sz="2000" b="0" i="0" dirty="0">
                <a:solidFill>
                  <a:srgbClr val="333132"/>
                </a:solidFill>
                <a:effectLst/>
                <a:latin typeface="Proxima Nova Subset"/>
              </a:rPr>
              <a:t> means that lead smelting has a comparatively </a:t>
            </a:r>
            <a:r>
              <a:rPr lang="en-US" sz="2000" b="0" i="0" dirty="0">
                <a:solidFill>
                  <a:srgbClr val="FF0000"/>
                </a:solidFill>
                <a:effectLst/>
                <a:latin typeface="Proxima Nova Subset"/>
              </a:rPr>
              <a:t>high global warming potential (GWP).</a:t>
            </a:r>
            <a:endParaRPr lang="en-US" sz="2000" dirty="0">
              <a:solidFill>
                <a:srgbClr val="FF0000"/>
              </a:solidFill>
            </a:endParaRPr>
          </a:p>
        </p:txBody>
      </p:sp>
      <p:sp>
        <p:nvSpPr>
          <p:cNvPr id="5" name="TextBox 4">
            <a:extLst>
              <a:ext uri="{FF2B5EF4-FFF2-40B4-BE49-F238E27FC236}">
                <a16:creationId xmlns:a16="http://schemas.microsoft.com/office/drawing/2014/main" id="{7828D1C6-3FD6-0AF3-0311-9C3765A0712E}"/>
              </a:ext>
            </a:extLst>
          </p:cNvPr>
          <p:cNvSpPr txBox="1"/>
          <p:nvPr/>
        </p:nvSpPr>
        <p:spPr>
          <a:xfrm>
            <a:off x="6570482" y="2735367"/>
            <a:ext cx="5533534" cy="3693319"/>
          </a:xfrm>
          <a:prstGeom prst="rect">
            <a:avLst/>
          </a:prstGeom>
          <a:noFill/>
        </p:spPr>
        <p:txBody>
          <a:bodyPr wrap="square">
            <a:spAutoFit/>
          </a:bodyPr>
          <a:lstStyle/>
          <a:p>
            <a:r>
              <a:rPr lang="en-US" dirty="0"/>
              <a:t>The first type of chemical reaction</a:t>
            </a:r>
          </a:p>
          <a:p>
            <a:r>
              <a:rPr lang="en-US" dirty="0"/>
              <a:t>converts </a:t>
            </a:r>
            <a:r>
              <a:rPr lang="en-US" dirty="0" err="1"/>
              <a:t>PbO</a:t>
            </a:r>
            <a:r>
              <a:rPr lang="en-US" dirty="0"/>
              <a:t> (PbO2) into Pb through a</a:t>
            </a:r>
          </a:p>
          <a:p>
            <a:r>
              <a:rPr lang="en-US" dirty="0"/>
              <a:t>reduction process:</a:t>
            </a:r>
          </a:p>
          <a:p>
            <a:r>
              <a:rPr lang="en-US" dirty="0"/>
              <a:t>2 </a:t>
            </a:r>
            <a:r>
              <a:rPr lang="en-US" dirty="0" err="1"/>
              <a:t>PbO</a:t>
            </a:r>
            <a:r>
              <a:rPr lang="en-US" dirty="0"/>
              <a:t> + C → 2 Pb + CO2</a:t>
            </a:r>
          </a:p>
          <a:p>
            <a:r>
              <a:rPr lang="en-US" dirty="0"/>
              <a:t>PbO2 + C → Pb + CO2</a:t>
            </a:r>
          </a:p>
          <a:p>
            <a:r>
              <a:rPr lang="en-US" dirty="0"/>
              <a:t>The second type converts PbSO4 into</a:t>
            </a:r>
          </a:p>
          <a:p>
            <a:r>
              <a:rPr lang="en-US" dirty="0" err="1"/>
              <a:t>PbS</a:t>
            </a:r>
            <a:r>
              <a:rPr lang="en-US" dirty="0"/>
              <a:t>, again through a reduction process:</a:t>
            </a:r>
          </a:p>
          <a:p>
            <a:r>
              <a:rPr lang="en-US" dirty="0"/>
              <a:t>PbSO4 + 2 C → </a:t>
            </a:r>
            <a:r>
              <a:rPr lang="en-US" dirty="0" err="1"/>
              <a:t>PbS</a:t>
            </a:r>
            <a:r>
              <a:rPr lang="en-US" dirty="0"/>
              <a:t> + 2 CO2</a:t>
            </a:r>
          </a:p>
          <a:p>
            <a:r>
              <a:rPr lang="en-US" dirty="0"/>
              <a:t>Finally </a:t>
            </a:r>
            <a:r>
              <a:rPr lang="en-US" dirty="0" err="1"/>
              <a:t>PbS</a:t>
            </a:r>
            <a:r>
              <a:rPr lang="en-US" dirty="0"/>
              <a:t> is converted into Pb through the following reactions:</a:t>
            </a:r>
          </a:p>
          <a:p>
            <a:r>
              <a:rPr lang="en-US" dirty="0" err="1"/>
              <a:t>PbS</a:t>
            </a:r>
            <a:r>
              <a:rPr lang="en-US" dirty="0"/>
              <a:t> + Fe → Pb +</a:t>
            </a:r>
            <a:r>
              <a:rPr lang="en-US" dirty="0" err="1"/>
              <a:t>FeS</a:t>
            </a:r>
            <a:r>
              <a:rPr lang="en-US" dirty="0"/>
              <a:t> or</a:t>
            </a:r>
          </a:p>
          <a:p>
            <a:r>
              <a:rPr lang="en-US" dirty="0" err="1"/>
              <a:t>PbS</a:t>
            </a:r>
            <a:r>
              <a:rPr lang="en-US" dirty="0"/>
              <a:t> + 2 </a:t>
            </a:r>
            <a:r>
              <a:rPr lang="en-US" dirty="0" err="1"/>
              <a:t>PbO</a:t>
            </a:r>
            <a:r>
              <a:rPr lang="en-US" dirty="0"/>
              <a:t> → 3 Pb + SO2</a:t>
            </a:r>
          </a:p>
          <a:p>
            <a:r>
              <a:rPr lang="en-US" dirty="0" err="1"/>
              <a:t>PbS</a:t>
            </a:r>
            <a:r>
              <a:rPr lang="en-US" dirty="0"/>
              <a:t> + PbO2 → 2 Pb + SO2</a:t>
            </a:r>
          </a:p>
        </p:txBody>
      </p:sp>
    </p:spTree>
    <p:extLst>
      <p:ext uri="{BB962C8B-B14F-4D97-AF65-F5344CB8AC3E}">
        <p14:creationId xmlns:p14="http://schemas.microsoft.com/office/powerpoint/2010/main" val="133749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ACF89C-B215-5047-660A-B92DFEB97A8B}"/>
              </a:ext>
            </a:extLst>
          </p:cNvPr>
          <p:cNvSpPr txBox="1"/>
          <p:nvPr/>
        </p:nvSpPr>
        <p:spPr>
          <a:xfrm>
            <a:off x="320512" y="1065228"/>
            <a:ext cx="6240544" cy="4708981"/>
          </a:xfrm>
          <a:prstGeom prst="rect">
            <a:avLst/>
          </a:prstGeom>
          <a:noFill/>
        </p:spPr>
        <p:txBody>
          <a:bodyPr wrap="square" rtlCol="0">
            <a:spAutoFit/>
          </a:bodyPr>
          <a:lstStyle/>
          <a:p>
            <a:r>
              <a:rPr lang="en-US" sz="2400" b="1" dirty="0">
                <a:solidFill>
                  <a:srgbClr val="FF0000"/>
                </a:solidFill>
              </a:rPr>
              <a:t>Waste for Waste Technology</a:t>
            </a:r>
          </a:p>
          <a:p>
            <a:endParaRPr lang="en-US" dirty="0"/>
          </a:p>
          <a:p>
            <a:r>
              <a:rPr lang="en-US" sz="2400" dirty="0"/>
              <a:t>We are developing the project for recycling of Lead from batteries or any its oxidized forms (</a:t>
            </a:r>
            <a:r>
              <a:rPr lang="en-US" sz="2400" dirty="0" err="1"/>
              <a:t>PbO</a:t>
            </a:r>
            <a:r>
              <a:rPr lang="en-US" sz="2400" dirty="0"/>
              <a:t>, PbO2, </a:t>
            </a:r>
            <a:r>
              <a:rPr lang="en-US" sz="2400" dirty="0" err="1"/>
              <a:t>PbS</a:t>
            </a:r>
            <a:r>
              <a:rPr lang="en-US" sz="2400" dirty="0"/>
              <a:t>, PbSO4) which could be the reason of contamination of soils, water etc. using domestic plastic waste as reducing agents for  recovery of metallic Lead.  </a:t>
            </a:r>
          </a:p>
          <a:p>
            <a:endParaRPr lang="en-US" sz="2400" dirty="0"/>
          </a:p>
          <a:p>
            <a:r>
              <a:rPr lang="en-US" sz="2400" dirty="0"/>
              <a:t>This will have double benefit to solve contaminating problems from Lead and  plastic waste.</a:t>
            </a:r>
          </a:p>
          <a:p>
            <a:endParaRPr lang="en-US" dirty="0"/>
          </a:p>
        </p:txBody>
      </p:sp>
      <p:sp>
        <p:nvSpPr>
          <p:cNvPr id="3" name="TextBox 2">
            <a:extLst>
              <a:ext uri="{FF2B5EF4-FFF2-40B4-BE49-F238E27FC236}">
                <a16:creationId xmlns:a16="http://schemas.microsoft.com/office/drawing/2014/main" id="{919D0D04-95DD-D356-B68B-054C10981CBC}"/>
              </a:ext>
            </a:extLst>
          </p:cNvPr>
          <p:cNvSpPr txBox="1"/>
          <p:nvPr/>
        </p:nvSpPr>
        <p:spPr>
          <a:xfrm flipH="1">
            <a:off x="2195030" y="358219"/>
            <a:ext cx="4281184" cy="461665"/>
          </a:xfrm>
          <a:prstGeom prst="rect">
            <a:avLst/>
          </a:prstGeom>
          <a:noFill/>
        </p:spPr>
        <p:txBody>
          <a:bodyPr wrap="square" rtlCol="0">
            <a:spAutoFit/>
          </a:bodyPr>
          <a:lstStyle/>
          <a:p>
            <a:r>
              <a:rPr lang="en-US" sz="2400" b="1" dirty="0"/>
              <a:t>The proposed project </a:t>
            </a:r>
          </a:p>
        </p:txBody>
      </p:sp>
      <p:pic>
        <p:nvPicPr>
          <p:cNvPr id="4" name="Picture 3">
            <a:extLst>
              <a:ext uri="{FF2B5EF4-FFF2-40B4-BE49-F238E27FC236}">
                <a16:creationId xmlns:a16="http://schemas.microsoft.com/office/drawing/2014/main" id="{02CE8189-B99C-EAE6-C863-6DB0E7342C86}"/>
              </a:ext>
            </a:extLst>
          </p:cNvPr>
          <p:cNvPicPr>
            <a:picLocks noChangeAspect="1"/>
          </p:cNvPicPr>
          <p:nvPr/>
        </p:nvPicPr>
        <p:blipFill>
          <a:blip r:embed="rId2"/>
          <a:stretch>
            <a:fillRect/>
          </a:stretch>
        </p:blipFill>
        <p:spPr>
          <a:xfrm>
            <a:off x="6477608" y="1744787"/>
            <a:ext cx="5579069" cy="3147724"/>
          </a:xfrm>
          <a:prstGeom prst="rect">
            <a:avLst/>
          </a:prstGeom>
        </p:spPr>
      </p:pic>
    </p:spTree>
    <p:extLst>
      <p:ext uri="{BB962C8B-B14F-4D97-AF65-F5344CB8AC3E}">
        <p14:creationId xmlns:p14="http://schemas.microsoft.com/office/powerpoint/2010/main" val="539700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67CE1E-29D4-9DB4-7549-B6B14A2C0DA8}"/>
              </a:ext>
            </a:extLst>
          </p:cNvPr>
          <p:cNvSpPr txBox="1"/>
          <p:nvPr/>
        </p:nvSpPr>
        <p:spPr>
          <a:xfrm>
            <a:off x="443060" y="1329179"/>
            <a:ext cx="5241304" cy="5632311"/>
          </a:xfrm>
          <a:prstGeom prst="rect">
            <a:avLst/>
          </a:prstGeom>
          <a:noFill/>
        </p:spPr>
        <p:txBody>
          <a:bodyPr wrap="square">
            <a:spAutoFit/>
          </a:bodyPr>
          <a:lstStyle/>
          <a:p>
            <a:pPr marL="342900" marR="0" lvl="0" indent="-342900" algn="just">
              <a:spcBef>
                <a:spcPts val="0"/>
              </a:spcBef>
              <a:spcAft>
                <a:spcPts val="0"/>
              </a:spcAft>
              <a:buFont typeface="Symbol" panose="05050102010706020507" pitchFamily="18" charset="2"/>
              <a:buChar char=""/>
            </a:pPr>
            <a:r>
              <a:rPr lang="en-US" sz="2400" dirty="0">
                <a:effectLst/>
                <a:latin typeface="TimesNewRomanPSMT"/>
                <a:ea typeface="Times New Roman" panose="02020603050405020304" pitchFamily="18" charset="0"/>
                <a:cs typeface="TimesNewRomanPSMT"/>
              </a:rPr>
              <a:t>The application of cheap and accessible secondary raw materials (domestic polymer wastes) in the finishing operation (for reduction of lead from lead oxide, sulphate) instead of expensive reagents and materials (coke, natural gas, direct current); carrying out of reduction process in the continuous mode at relatively low temperatures 700-800°C instead of 1000-1300°C substantially reduces production prime cost and increases the economic efficiency of the production</a:t>
            </a:r>
            <a:r>
              <a:rPr lang="en-US" sz="2000" dirty="0">
                <a:effectLst/>
                <a:latin typeface="TimesNewRomanPSMT"/>
                <a:ea typeface="Times New Roman" panose="02020603050405020304" pitchFamily="18" charset="0"/>
                <a:cs typeface="TimesNewRomanPSMT"/>
              </a:rPr>
              <a:t>;</a:t>
            </a:r>
          </a:p>
          <a:p>
            <a:pPr marL="0" marR="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82EFA7B7-7F29-C25C-F89A-C425B33937F0}"/>
              </a:ext>
            </a:extLst>
          </p:cNvPr>
          <p:cNvSpPr txBox="1"/>
          <p:nvPr/>
        </p:nvSpPr>
        <p:spPr>
          <a:xfrm flipH="1">
            <a:off x="443059" y="358219"/>
            <a:ext cx="10878531" cy="830997"/>
          </a:xfrm>
          <a:prstGeom prst="rect">
            <a:avLst/>
          </a:prstGeom>
          <a:noFill/>
        </p:spPr>
        <p:txBody>
          <a:bodyPr wrap="square" rtlCol="0">
            <a:spAutoFit/>
          </a:bodyPr>
          <a:lstStyle/>
          <a:p>
            <a:r>
              <a:rPr lang="en-US" sz="2400" b="1" dirty="0">
                <a:solidFill>
                  <a:srgbClr val="FF0000"/>
                </a:solidFill>
              </a:rPr>
              <a:t>The Novelty of the Technological Offer  - Domestic Plastic Waste materials as reducing agents</a:t>
            </a:r>
          </a:p>
        </p:txBody>
      </p:sp>
      <p:pic>
        <p:nvPicPr>
          <p:cNvPr id="7" name="Picture 6">
            <a:extLst>
              <a:ext uri="{FF2B5EF4-FFF2-40B4-BE49-F238E27FC236}">
                <a16:creationId xmlns:a16="http://schemas.microsoft.com/office/drawing/2014/main" id="{E5B90160-EC7F-95DC-4D08-D173507BD51D}"/>
              </a:ext>
            </a:extLst>
          </p:cNvPr>
          <p:cNvPicPr>
            <a:picLocks noChangeAspect="1"/>
          </p:cNvPicPr>
          <p:nvPr/>
        </p:nvPicPr>
        <p:blipFill>
          <a:blip r:embed="rId2"/>
          <a:stretch>
            <a:fillRect/>
          </a:stretch>
        </p:blipFill>
        <p:spPr>
          <a:xfrm>
            <a:off x="5859749" y="1636841"/>
            <a:ext cx="6230295" cy="2756050"/>
          </a:xfrm>
          <a:prstGeom prst="rect">
            <a:avLst/>
          </a:prstGeom>
        </p:spPr>
      </p:pic>
    </p:spTree>
    <p:extLst>
      <p:ext uri="{BB962C8B-B14F-4D97-AF65-F5344CB8AC3E}">
        <p14:creationId xmlns:p14="http://schemas.microsoft.com/office/powerpoint/2010/main" val="11246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2EA723-F4D7-695F-E54D-46FC2127C518}"/>
              </a:ext>
            </a:extLst>
          </p:cNvPr>
          <p:cNvPicPr>
            <a:picLocks noChangeAspect="1"/>
          </p:cNvPicPr>
          <p:nvPr/>
        </p:nvPicPr>
        <p:blipFill>
          <a:blip r:embed="rId2"/>
          <a:srcRect/>
          <a:stretch>
            <a:fillRect/>
          </a:stretch>
        </p:blipFill>
        <p:spPr bwMode="auto">
          <a:xfrm>
            <a:off x="707362" y="1463445"/>
            <a:ext cx="10698883" cy="4626270"/>
          </a:xfrm>
          <a:prstGeom prst="rect">
            <a:avLst/>
          </a:prstGeom>
          <a:noFill/>
          <a:ln w="9525">
            <a:noFill/>
            <a:miter lim="800000"/>
            <a:headEnd/>
            <a:tailEnd/>
          </a:ln>
        </p:spPr>
      </p:pic>
      <p:sp>
        <p:nvSpPr>
          <p:cNvPr id="4" name="TextBox 3">
            <a:extLst>
              <a:ext uri="{FF2B5EF4-FFF2-40B4-BE49-F238E27FC236}">
                <a16:creationId xmlns:a16="http://schemas.microsoft.com/office/drawing/2014/main" id="{8FA931A7-42FE-CC30-E57B-86D4DDACF0F2}"/>
              </a:ext>
            </a:extLst>
          </p:cNvPr>
          <p:cNvSpPr txBox="1"/>
          <p:nvPr/>
        </p:nvSpPr>
        <p:spPr>
          <a:xfrm>
            <a:off x="1313076" y="292478"/>
            <a:ext cx="9565848" cy="646331"/>
          </a:xfrm>
          <a:prstGeom prst="rect">
            <a:avLst/>
          </a:prstGeom>
          <a:noFill/>
        </p:spPr>
        <p:txBody>
          <a:bodyPr wrap="square">
            <a:spAutoFit/>
          </a:bodyPr>
          <a:lstStyle/>
          <a:p>
            <a:pPr marL="0" marR="0" algn="just">
              <a:spcBef>
                <a:spcPts val="0"/>
              </a:spcBef>
              <a:spcAft>
                <a:spcPts val="0"/>
              </a:spcAft>
            </a:pPr>
            <a:r>
              <a:rPr lang="en-US" sz="1800" dirty="0">
                <a:effectLst/>
                <a:latin typeface="TimesNewRomanPSMT"/>
                <a:ea typeface="Times New Roman" panose="02020603050405020304" pitchFamily="18" charset="0"/>
                <a:cs typeface="TimesNewRomanPSMT"/>
              </a:rPr>
              <a:t>Table of comparison of amortized lead storage batteries according to different recycling technologies</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NewRomanPSMT"/>
                <a:ea typeface="Times New Roman" panose="02020603050405020304" pitchFamily="18" charset="0"/>
                <a:cs typeface="TimesNewRomanPSMT"/>
              </a:rPr>
              <a: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2081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4D72E1-9064-2052-C500-D95263FA41B7}"/>
              </a:ext>
            </a:extLst>
          </p:cNvPr>
          <p:cNvSpPr txBox="1"/>
          <p:nvPr/>
        </p:nvSpPr>
        <p:spPr>
          <a:xfrm>
            <a:off x="2052536" y="972766"/>
            <a:ext cx="7470843" cy="2677656"/>
          </a:xfrm>
          <a:prstGeom prst="rect">
            <a:avLst/>
          </a:prstGeom>
          <a:noFill/>
        </p:spPr>
        <p:txBody>
          <a:bodyPr wrap="square" rtlCol="0">
            <a:spAutoFit/>
          </a:bodyPr>
          <a:lstStyle/>
          <a:p>
            <a:r>
              <a:rPr lang="en-US" sz="2800" b="1" dirty="0">
                <a:solidFill>
                  <a:srgbClr val="002060"/>
                </a:solidFill>
              </a:rPr>
              <a:t>Thank you for you attention!</a:t>
            </a:r>
          </a:p>
          <a:p>
            <a:endParaRPr lang="en-US" sz="2800" b="1" dirty="0">
              <a:solidFill>
                <a:srgbClr val="002060"/>
              </a:solidFill>
            </a:endParaRPr>
          </a:p>
          <a:p>
            <a:endParaRPr lang="en-US" sz="2800" b="1" dirty="0">
              <a:solidFill>
                <a:srgbClr val="002060"/>
              </a:solidFill>
            </a:endParaRPr>
          </a:p>
          <a:p>
            <a:endParaRPr lang="en-US" sz="2800" b="1" dirty="0">
              <a:solidFill>
                <a:srgbClr val="002060"/>
              </a:solidFill>
            </a:endParaRPr>
          </a:p>
          <a:p>
            <a:r>
              <a:rPr lang="en-US" sz="2800" b="1" dirty="0">
                <a:solidFill>
                  <a:srgbClr val="002060"/>
                </a:solidFill>
              </a:rPr>
              <a:t>We hope to find and share our common ideas fur our future cooperation!</a:t>
            </a:r>
          </a:p>
        </p:txBody>
      </p:sp>
    </p:spTree>
    <p:extLst>
      <p:ext uri="{BB962C8B-B14F-4D97-AF65-F5344CB8AC3E}">
        <p14:creationId xmlns:p14="http://schemas.microsoft.com/office/powerpoint/2010/main" val="3815559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E5B7C-CB62-7152-EA37-90D5B53FDCEA}"/>
              </a:ext>
            </a:extLst>
          </p:cNvPr>
          <p:cNvSpPr>
            <a:spLocks noGrp="1"/>
          </p:cNvSpPr>
          <p:nvPr>
            <p:ph type="title"/>
          </p:nvPr>
        </p:nvSpPr>
        <p:spPr/>
        <p:txBody>
          <a:bodyPr/>
          <a:lstStyle/>
          <a:p>
            <a:r>
              <a:rPr lang="en-US" dirty="0"/>
              <a:t>Lead Toxicity</a:t>
            </a:r>
          </a:p>
        </p:txBody>
      </p:sp>
      <p:sp>
        <p:nvSpPr>
          <p:cNvPr id="3" name="Content Placeholder 2">
            <a:extLst>
              <a:ext uri="{FF2B5EF4-FFF2-40B4-BE49-F238E27FC236}">
                <a16:creationId xmlns:a16="http://schemas.microsoft.com/office/drawing/2014/main" id="{F76261D6-B17A-9445-0BE1-4755FF144BBD}"/>
              </a:ext>
            </a:extLst>
          </p:cNvPr>
          <p:cNvSpPr>
            <a:spLocks noGrp="1"/>
          </p:cNvSpPr>
          <p:nvPr>
            <p:ph idx="1"/>
          </p:nvPr>
        </p:nvSpPr>
        <p:spPr>
          <a:xfrm>
            <a:off x="743932" y="1988187"/>
            <a:ext cx="10515600" cy="4351338"/>
          </a:xfrm>
        </p:spPr>
        <p:txBody>
          <a:bodyPr/>
          <a:lstStyle/>
          <a:p>
            <a:r>
              <a:rPr lang="en-US" dirty="0">
                <a:effectLst/>
                <a:latin typeface="Times New Roman" panose="02020603050405020304" pitchFamily="18" charset="0"/>
                <a:ea typeface="Times New Roman" panose="02020603050405020304" pitchFamily="18" charset="0"/>
              </a:rPr>
              <a:t>Lead and its compounds as especially hazardous substances belong to the first class of toxic substances. </a:t>
            </a:r>
          </a:p>
          <a:p>
            <a:r>
              <a:rPr lang="en-US" dirty="0">
                <a:effectLst/>
                <a:latin typeface="Times New Roman" panose="02020603050405020304" pitchFamily="18" charset="0"/>
                <a:ea typeface="Times New Roman" panose="02020603050405020304" pitchFamily="18" charset="0"/>
              </a:rPr>
              <a:t>Their maximum allowable concentration (MAC) in the air doesn’t exceed 0,01mg/m</a:t>
            </a:r>
            <a:r>
              <a:rPr lang="en-US" baseline="30000" dirty="0">
                <a:effectLst/>
                <a:latin typeface="Times New Roman" panose="02020603050405020304" pitchFamily="18" charset="0"/>
                <a:ea typeface="Times New Roman" panose="02020603050405020304" pitchFamily="18" charset="0"/>
              </a:rPr>
              <a:t>3</a:t>
            </a:r>
            <a:r>
              <a:rPr lang="en-US" dirty="0">
                <a:effectLst/>
                <a:latin typeface="Times New Roman" panose="02020603050405020304" pitchFamily="18" charset="0"/>
                <a:ea typeface="Times New Roman" panose="02020603050405020304" pitchFamily="18" charset="0"/>
              </a:rPr>
              <a:t>.</a:t>
            </a:r>
          </a:p>
          <a:p>
            <a:r>
              <a:rPr lang="en-US" b="0" i="0" dirty="0">
                <a:solidFill>
                  <a:srgbClr val="333333"/>
                </a:solidFill>
                <a:effectLst/>
                <a:latin typeface="Georgia" panose="02040502050405020303" pitchFamily="18" charset="0"/>
              </a:rPr>
              <a:t>In the 20th century, leaded gasoline and lead-based paints were extensively disseminated in the environment. Today those sources have largely been eliminated. </a:t>
            </a:r>
          </a:p>
          <a:p>
            <a:r>
              <a:rPr lang="en-US" b="0" i="0" u="none" strike="noStrike" dirty="0">
                <a:effectLst/>
                <a:latin typeface="Georgia" panose="02040502050405020303" pitchFamily="18" charset="0"/>
                <a:hlinkClick r:id="rId2" tooltip="https://apps.who.int/iris/bitstream/handle/10665/259447/9789241512855-eng.pdf;jsessionid=06A353465B17E920E2FBB7A5397D2E29?sequence=1">
                  <a:extLst>
                    <a:ext uri="{A12FA001-AC4F-418D-AE19-62706E023703}">
                      <ahyp:hlinkClr xmlns:ahyp="http://schemas.microsoft.com/office/drawing/2018/hyperlinkcolor" val="tx"/>
                    </a:ext>
                  </a:extLst>
                </a:hlinkClick>
              </a:rPr>
              <a:t>According to</a:t>
            </a:r>
            <a:r>
              <a:rPr lang="en-US" b="0" i="0" dirty="0">
                <a:effectLst/>
                <a:latin typeface="Georgia" panose="02040502050405020303" pitchFamily="18" charset="0"/>
              </a:rPr>
              <a:t> </a:t>
            </a:r>
            <a:r>
              <a:rPr lang="en-US" b="0" i="0" dirty="0">
                <a:solidFill>
                  <a:srgbClr val="333333"/>
                </a:solidFill>
                <a:effectLst/>
                <a:latin typeface="Georgia" panose="02040502050405020303" pitchFamily="18" charset="0"/>
              </a:rPr>
              <a:t>the World Health Organization (WHO), today around 85% of the world’s lead consumption is for the production of lead-acid batteries.</a:t>
            </a:r>
            <a:endParaRPr lang="en-US"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151813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D47BE5-EA5B-6AD5-AA87-CC08CE1784DB}"/>
              </a:ext>
            </a:extLst>
          </p:cNvPr>
          <p:cNvSpPr txBox="1"/>
          <p:nvPr/>
        </p:nvSpPr>
        <p:spPr>
          <a:xfrm>
            <a:off x="216818" y="117693"/>
            <a:ext cx="11265031" cy="4893647"/>
          </a:xfrm>
          <a:prstGeom prst="rect">
            <a:avLst/>
          </a:prstGeom>
          <a:noFill/>
        </p:spPr>
        <p:txBody>
          <a:bodyPr wrap="square">
            <a:spAutoFit/>
          </a:bodyPr>
          <a:lstStyle/>
          <a:p>
            <a:r>
              <a:rPr lang="en-US" sz="2400" b="1" dirty="0">
                <a:solidFill>
                  <a:srgbClr val="FF0000"/>
                </a:solidFill>
              </a:rPr>
              <a:t>Toxic effects of lead</a:t>
            </a:r>
          </a:p>
          <a:p>
            <a:r>
              <a:rPr lang="en-US" sz="2400" dirty="0"/>
              <a:t>Lead has no apparent physiological function. It has an affinity for sulfhydryl groups and other organic ligands in proteins and can mimic other biologically essential metals, such zinc, iron and, in particular, calcium. This enables lead to disrupt enzyme systems dependent on these ions, accounting for many of its toxic effect.</a:t>
            </a:r>
          </a:p>
          <a:p>
            <a:r>
              <a:rPr lang="en-US" sz="2400" dirty="0"/>
              <a:t>The toxic effects of lead are wide-ranging and affect almost all body systems. Acute lead poisoning from a single exposure is relatively rare and chronic poisoning is more common; however, the clinical features of poisoning are similar in both cases. The presenting signs and symptoms are very variable in both adults and children and may include gastrointestinal, </a:t>
            </a:r>
            <a:r>
              <a:rPr lang="en-US" sz="2400" dirty="0" err="1"/>
              <a:t>haematological</a:t>
            </a:r>
            <a:r>
              <a:rPr lang="en-US" sz="2400" dirty="0"/>
              <a:t> and neurological effects. Young children are particularly vulnerable to the neurological toxicity of lead and this is the main reason that lead is of public health concern. Lead also has toxic effects on the reproductive, endocrine and cardiovascular systems. </a:t>
            </a:r>
          </a:p>
        </p:txBody>
      </p:sp>
    </p:spTree>
    <p:extLst>
      <p:ext uri="{BB962C8B-B14F-4D97-AF65-F5344CB8AC3E}">
        <p14:creationId xmlns:p14="http://schemas.microsoft.com/office/powerpoint/2010/main" val="1330603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48216A-3FF9-BF89-EC2E-5D206783B7A2}"/>
              </a:ext>
            </a:extLst>
          </p:cNvPr>
          <p:cNvSpPr txBox="1"/>
          <p:nvPr/>
        </p:nvSpPr>
        <p:spPr>
          <a:xfrm>
            <a:off x="435990" y="1929121"/>
            <a:ext cx="3334731" cy="3477875"/>
          </a:xfrm>
          <a:prstGeom prst="rect">
            <a:avLst/>
          </a:prstGeom>
          <a:noFill/>
        </p:spPr>
        <p:txBody>
          <a:bodyPr wrap="square">
            <a:spAutoFit/>
          </a:bodyPr>
          <a:lstStyle/>
          <a:p>
            <a:pPr algn="just"/>
            <a:r>
              <a:rPr lang="en-US" sz="2000" b="0" i="0" dirty="0">
                <a:solidFill>
                  <a:srgbClr val="00B050"/>
                </a:solidFill>
                <a:effectLst/>
                <a:latin typeface="arial" panose="020B0604020202020204" pitchFamily="34" charset="0"/>
              </a:rPr>
              <a:t> Lead and lead dioxide, the active materials on the plate of the battery, </a:t>
            </a:r>
            <a:r>
              <a:rPr lang="en-US" sz="2000" b="1" i="0" dirty="0">
                <a:solidFill>
                  <a:srgbClr val="00B050"/>
                </a:solidFill>
                <a:effectLst/>
                <a:latin typeface="arial" panose="020B0604020202020204" pitchFamily="34" charset="0"/>
              </a:rPr>
              <a:t>react to lead sulfate in the electrolyte with </a:t>
            </a:r>
            <a:r>
              <a:rPr lang="en-US" sz="2000" b="1" i="0" dirty="0" err="1">
                <a:solidFill>
                  <a:srgbClr val="00B050"/>
                </a:solidFill>
                <a:effectLst/>
                <a:latin typeface="arial" panose="020B0604020202020204" pitchFamily="34" charset="0"/>
              </a:rPr>
              <a:t>sulphuric</a:t>
            </a:r>
            <a:r>
              <a:rPr lang="en-US" sz="2000" b="1" i="0" dirty="0">
                <a:solidFill>
                  <a:srgbClr val="00B050"/>
                </a:solidFill>
                <a:effectLst/>
                <a:latin typeface="arial" panose="020B0604020202020204" pitchFamily="34" charset="0"/>
              </a:rPr>
              <a:t> acid</a:t>
            </a:r>
            <a:r>
              <a:rPr lang="en-US" sz="2000" b="0" i="0" dirty="0">
                <a:solidFill>
                  <a:srgbClr val="00B050"/>
                </a:solidFill>
                <a:effectLst/>
                <a:latin typeface="arial" panose="020B0604020202020204" pitchFamily="34" charset="0"/>
              </a:rPr>
              <a:t>. The lead sulfate first forms in a finely divided, amorphous state, and when the battery recharges easily returns to lead, lead dioxide, and </a:t>
            </a:r>
            <a:r>
              <a:rPr lang="en-US" sz="2000" b="0" i="0" dirty="0" err="1">
                <a:solidFill>
                  <a:srgbClr val="00B050"/>
                </a:solidFill>
                <a:effectLst/>
                <a:latin typeface="arial" panose="020B0604020202020204" pitchFamily="34" charset="0"/>
              </a:rPr>
              <a:t>sulphuric</a:t>
            </a:r>
            <a:r>
              <a:rPr lang="en-US" sz="2000" b="0" i="0" dirty="0">
                <a:solidFill>
                  <a:srgbClr val="00B050"/>
                </a:solidFill>
                <a:effectLst/>
                <a:latin typeface="arial" panose="020B0604020202020204" pitchFamily="34" charset="0"/>
              </a:rPr>
              <a:t> acid.</a:t>
            </a:r>
            <a:endParaRPr lang="en-US" sz="2000" dirty="0">
              <a:solidFill>
                <a:srgbClr val="00B050"/>
              </a:solidFill>
            </a:endParaRPr>
          </a:p>
        </p:txBody>
      </p:sp>
      <p:sp>
        <p:nvSpPr>
          <p:cNvPr id="6" name="TextBox 5">
            <a:extLst>
              <a:ext uri="{FF2B5EF4-FFF2-40B4-BE49-F238E27FC236}">
                <a16:creationId xmlns:a16="http://schemas.microsoft.com/office/drawing/2014/main" id="{4C60D6CF-8F32-D503-A89F-F09B383BB648}"/>
              </a:ext>
            </a:extLst>
          </p:cNvPr>
          <p:cNvSpPr txBox="1"/>
          <p:nvPr/>
        </p:nvSpPr>
        <p:spPr>
          <a:xfrm flipH="1">
            <a:off x="3194271" y="301658"/>
            <a:ext cx="7627699" cy="523220"/>
          </a:xfrm>
          <a:prstGeom prst="rect">
            <a:avLst/>
          </a:prstGeom>
          <a:noFill/>
        </p:spPr>
        <p:txBody>
          <a:bodyPr wrap="square" rtlCol="0">
            <a:spAutoFit/>
          </a:bodyPr>
          <a:lstStyle/>
          <a:p>
            <a:r>
              <a:rPr lang="en-US" sz="2800" dirty="0"/>
              <a:t>Lead Batteries – Mechanism of Operation</a:t>
            </a:r>
          </a:p>
        </p:txBody>
      </p:sp>
      <p:pic>
        <p:nvPicPr>
          <p:cNvPr id="8" name="Picture 7">
            <a:extLst>
              <a:ext uri="{FF2B5EF4-FFF2-40B4-BE49-F238E27FC236}">
                <a16:creationId xmlns:a16="http://schemas.microsoft.com/office/drawing/2014/main" id="{7416FBC6-F6D3-6817-BB7A-9B0EEBFCF022}"/>
              </a:ext>
            </a:extLst>
          </p:cNvPr>
          <p:cNvPicPr>
            <a:picLocks noChangeAspect="1"/>
          </p:cNvPicPr>
          <p:nvPr/>
        </p:nvPicPr>
        <p:blipFill>
          <a:blip r:embed="rId2"/>
          <a:stretch>
            <a:fillRect/>
          </a:stretch>
        </p:blipFill>
        <p:spPr>
          <a:xfrm>
            <a:off x="5739450" y="1317597"/>
            <a:ext cx="5772150" cy="4572000"/>
          </a:xfrm>
          <a:prstGeom prst="rect">
            <a:avLst/>
          </a:prstGeom>
        </p:spPr>
      </p:pic>
    </p:spTree>
    <p:extLst>
      <p:ext uri="{BB962C8B-B14F-4D97-AF65-F5344CB8AC3E}">
        <p14:creationId xmlns:p14="http://schemas.microsoft.com/office/powerpoint/2010/main" val="395817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A965869-E2D7-86AC-275D-5AF9CE4E32A1}"/>
              </a:ext>
            </a:extLst>
          </p:cNvPr>
          <p:cNvSpPr txBox="1"/>
          <p:nvPr/>
        </p:nvSpPr>
        <p:spPr>
          <a:xfrm>
            <a:off x="1055803" y="283824"/>
            <a:ext cx="6730737" cy="5201424"/>
          </a:xfrm>
          <a:prstGeom prst="rect">
            <a:avLst/>
          </a:prstGeom>
          <a:noFill/>
        </p:spPr>
        <p:txBody>
          <a:bodyPr wrap="square">
            <a:spAutoFit/>
          </a:bodyPr>
          <a:lstStyle/>
          <a:p>
            <a:r>
              <a:rPr lang="en-US" dirty="0"/>
              <a:t>The electrodes of the cells in a lead storage battery consist of lead grids. The openings of the anodic grid is filled with spongy (porous) lead. The openings of the cathodic grid is filled with lead dioxide {PbO2}. Dilute sulfuric acid {H2SO4} serves as the electrolyte. When the battery is delivering a current, </a:t>
            </a:r>
            <a:r>
              <a:rPr lang="en-US" dirty="0" err="1"/>
              <a:t>i.e.discharging</a:t>
            </a:r>
            <a:r>
              <a:rPr lang="en-US" dirty="0"/>
              <a:t>, the lead at the anode is oxidized:</a:t>
            </a:r>
          </a:p>
          <a:p>
            <a:r>
              <a:rPr lang="en-US" sz="2000" dirty="0"/>
              <a:t>Pb → Pb2+ + 2 e–</a:t>
            </a:r>
          </a:p>
          <a:p>
            <a:r>
              <a:rPr lang="en-US" dirty="0"/>
              <a:t>Because the lead ions are in the presence of aqueous sulfate ions (from the sulfuric acid), insoluble lead sulfate precipitates onto the electrode. The overall reaction at the anode is therefore:</a:t>
            </a:r>
          </a:p>
          <a:p>
            <a:r>
              <a:rPr lang="en-US" sz="2000" dirty="0"/>
              <a:t>Pb + SO42– → PbSO4 (electrode) + 2 e–</a:t>
            </a:r>
          </a:p>
          <a:p>
            <a:r>
              <a:rPr lang="en-US" dirty="0"/>
              <a:t>Electrons that flow from the anode simultaneously reduce the lead dioxide at the cathode:</a:t>
            </a:r>
          </a:p>
          <a:p>
            <a:r>
              <a:rPr lang="en-US" sz="2000" dirty="0"/>
              <a:t>2 e– + PbO2 + 4 H+  →Pb2+ + 2 H2O</a:t>
            </a:r>
          </a:p>
          <a:p>
            <a:r>
              <a:rPr lang="en-US" dirty="0"/>
              <a:t>Again, the lead ions that are formed react with aqueous sulfate ions to form insoluble lead sulfate on the electrode, and the overall reaction at the cathode is:</a:t>
            </a:r>
          </a:p>
          <a:p>
            <a:r>
              <a:rPr lang="en-US" sz="2000" dirty="0"/>
              <a:t>2 e– + PbO2 + 4 H+ + SO42–  PbSO4 (electrode) + 2 H2O</a:t>
            </a:r>
          </a:p>
        </p:txBody>
      </p:sp>
    </p:spTree>
    <p:extLst>
      <p:ext uri="{BB962C8B-B14F-4D97-AF65-F5344CB8AC3E}">
        <p14:creationId xmlns:p14="http://schemas.microsoft.com/office/powerpoint/2010/main" val="79538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E4F508-999C-FC56-070E-935FC81177AF}"/>
              </a:ext>
            </a:extLst>
          </p:cNvPr>
          <p:cNvPicPr>
            <a:picLocks noChangeAspect="1"/>
          </p:cNvPicPr>
          <p:nvPr/>
        </p:nvPicPr>
        <p:blipFill>
          <a:blip r:embed="rId2"/>
          <a:stretch>
            <a:fillRect/>
          </a:stretch>
        </p:blipFill>
        <p:spPr>
          <a:xfrm>
            <a:off x="0" y="5092605"/>
            <a:ext cx="6523327" cy="1210515"/>
          </a:xfrm>
          <a:prstGeom prst="rect">
            <a:avLst/>
          </a:prstGeom>
        </p:spPr>
      </p:pic>
      <p:pic>
        <p:nvPicPr>
          <p:cNvPr id="4" name="Picture 3">
            <a:extLst>
              <a:ext uri="{FF2B5EF4-FFF2-40B4-BE49-F238E27FC236}">
                <a16:creationId xmlns:a16="http://schemas.microsoft.com/office/drawing/2014/main" id="{28F0E1C9-2861-A4A8-0999-ABA48D3B4145}"/>
              </a:ext>
            </a:extLst>
          </p:cNvPr>
          <p:cNvPicPr>
            <a:picLocks noChangeAspect="1"/>
          </p:cNvPicPr>
          <p:nvPr/>
        </p:nvPicPr>
        <p:blipFill>
          <a:blip r:embed="rId3"/>
          <a:stretch>
            <a:fillRect/>
          </a:stretch>
        </p:blipFill>
        <p:spPr>
          <a:xfrm>
            <a:off x="3929974" y="-126460"/>
            <a:ext cx="6602785" cy="5077717"/>
          </a:xfrm>
          <a:prstGeom prst="rect">
            <a:avLst/>
          </a:prstGeom>
        </p:spPr>
      </p:pic>
      <p:pic>
        <p:nvPicPr>
          <p:cNvPr id="6" name="Picture 5">
            <a:extLst>
              <a:ext uri="{FF2B5EF4-FFF2-40B4-BE49-F238E27FC236}">
                <a16:creationId xmlns:a16="http://schemas.microsoft.com/office/drawing/2014/main" id="{8C734CD7-E543-6F44-8C11-40F3C2E202CC}"/>
              </a:ext>
            </a:extLst>
          </p:cNvPr>
          <p:cNvPicPr>
            <a:picLocks noChangeAspect="1"/>
          </p:cNvPicPr>
          <p:nvPr/>
        </p:nvPicPr>
        <p:blipFill>
          <a:blip r:embed="rId4"/>
          <a:stretch>
            <a:fillRect/>
          </a:stretch>
        </p:blipFill>
        <p:spPr>
          <a:xfrm>
            <a:off x="357468" y="21813"/>
            <a:ext cx="3487164" cy="3487164"/>
          </a:xfrm>
          <a:prstGeom prst="rect">
            <a:avLst/>
          </a:prstGeom>
        </p:spPr>
      </p:pic>
      <p:pic>
        <p:nvPicPr>
          <p:cNvPr id="7" name="Picture 6">
            <a:extLst>
              <a:ext uri="{FF2B5EF4-FFF2-40B4-BE49-F238E27FC236}">
                <a16:creationId xmlns:a16="http://schemas.microsoft.com/office/drawing/2014/main" id="{813FAACA-763A-446B-BB15-04AD9F591AC4}"/>
              </a:ext>
            </a:extLst>
          </p:cNvPr>
          <p:cNvPicPr>
            <a:picLocks noChangeAspect="1"/>
          </p:cNvPicPr>
          <p:nvPr/>
        </p:nvPicPr>
        <p:blipFill>
          <a:blip r:embed="rId5"/>
          <a:stretch>
            <a:fillRect/>
          </a:stretch>
        </p:blipFill>
        <p:spPr>
          <a:xfrm>
            <a:off x="9019835" y="4702908"/>
            <a:ext cx="2647950" cy="2352675"/>
          </a:xfrm>
          <a:prstGeom prst="rect">
            <a:avLst/>
          </a:prstGeom>
        </p:spPr>
      </p:pic>
    </p:spTree>
    <p:extLst>
      <p:ext uri="{BB962C8B-B14F-4D97-AF65-F5344CB8AC3E}">
        <p14:creationId xmlns:p14="http://schemas.microsoft.com/office/powerpoint/2010/main" val="2587543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059DCD-7AF6-D690-07CF-75F699DC2F94}"/>
              </a:ext>
            </a:extLst>
          </p:cNvPr>
          <p:cNvSpPr txBox="1"/>
          <p:nvPr/>
        </p:nvSpPr>
        <p:spPr>
          <a:xfrm>
            <a:off x="791851" y="1277952"/>
            <a:ext cx="10246935" cy="2677656"/>
          </a:xfrm>
          <a:prstGeom prst="rect">
            <a:avLst/>
          </a:prstGeom>
          <a:noFill/>
        </p:spPr>
        <p:txBody>
          <a:bodyPr wrap="square">
            <a:spAutoFit/>
          </a:bodyPr>
          <a:lstStyle/>
          <a:p>
            <a:pPr algn="l"/>
            <a:r>
              <a:rPr lang="en-US" sz="2400" b="1" i="0" dirty="0">
                <a:solidFill>
                  <a:srgbClr val="FF0000"/>
                </a:solidFill>
                <a:effectLst/>
                <a:latin typeface="Roboto" panose="02000000000000000000" pitchFamily="2" charset="0"/>
              </a:rPr>
              <a:t>The chemical reaction that takes place when the lead-acid battery is recharging </a:t>
            </a:r>
          </a:p>
          <a:p>
            <a:pPr algn="l"/>
            <a:endParaRPr lang="en-US" sz="2400" b="0" i="0" dirty="0">
              <a:solidFill>
                <a:srgbClr val="333333"/>
              </a:solidFill>
              <a:effectLst/>
              <a:latin typeface="Roboto" panose="02000000000000000000" pitchFamily="2" charset="0"/>
            </a:endParaRPr>
          </a:p>
          <a:p>
            <a:pPr algn="l"/>
            <a:r>
              <a:rPr lang="en-US" sz="2400" b="1" i="0" dirty="0">
                <a:solidFill>
                  <a:srgbClr val="333333"/>
                </a:solidFill>
                <a:effectLst/>
                <a:latin typeface="Roboto" panose="02000000000000000000" pitchFamily="2" charset="0"/>
              </a:rPr>
              <a:t>Negative:</a:t>
            </a:r>
            <a:endParaRPr lang="en-US" sz="2400" b="0" i="0" dirty="0">
              <a:solidFill>
                <a:srgbClr val="333333"/>
              </a:solidFill>
              <a:effectLst/>
              <a:latin typeface="Roboto" panose="02000000000000000000" pitchFamily="2" charset="0"/>
            </a:endParaRPr>
          </a:p>
          <a:p>
            <a:pPr algn="l"/>
            <a:r>
              <a:rPr lang="en-US" sz="2400" b="0" i="0" dirty="0">
                <a:solidFill>
                  <a:srgbClr val="333333"/>
                </a:solidFill>
                <a:effectLst/>
                <a:latin typeface="Roboto" panose="02000000000000000000" pitchFamily="2" charset="0"/>
              </a:rPr>
              <a:t>2e</a:t>
            </a:r>
            <a:r>
              <a:rPr lang="en-US" sz="2400" b="0" i="0" baseline="30000" dirty="0">
                <a:solidFill>
                  <a:srgbClr val="333333"/>
                </a:solidFill>
                <a:effectLst/>
                <a:latin typeface="Roboto" panose="02000000000000000000" pitchFamily="2" charset="0"/>
              </a:rPr>
              <a:t>– </a:t>
            </a:r>
            <a:r>
              <a:rPr lang="en-US" sz="2400" b="0" i="0" dirty="0">
                <a:solidFill>
                  <a:srgbClr val="333333"/>
                </a:solidFill>
                <a:effectLst/>
                <a:latin typeface="Roboto" panose="02000000000000000000" pitchFamily="2" charset="0"/>
              </a:rPr>
              <a:t>+ PbSO</a:t>
            </a:r>
            <a:r>
              <a:rPr lang="en-US" sz="2400" b="0" i="0" baseline="-25000" dirty="0">
                <a:solidFill>
                  <a:srgbClr val="333333"/>
                </a:solidFill>
                <a:effectLst/>
                <a:latin typeface="Roboto" panose="02000000000000000000" pitchFamily="2" charset="0"/>
              </a:rPr>
              <a:t>4</a:t>
            </a:r>
            <a:r>
              <a:rPr lang="en-US" sz="2400" b="0" i="0" dirty="0">
                <a:solidFill>
                  <a:srgbClr val="333333"/>
                </a:solidFill>
                <a:effectLst/>
                <a:latin typeface="Roboto" panose="02000000000000000000" pitchFamily="2" charset="0"/>
              </a:rPr>
              <a:t>(s) + H</a:t>
            </a:r>
            <a:r>
              <a:rPr lang="en-US" sz="2400" b="0" i="0" baseline="-25000" dirty="0">
                <a:solidFill>
                  <a:srgbClr val="333333"/>
                </a:solidFill>
                <a:effectLst/>
                <a:latin typeface="Roboto" panose="02000000000000000000" pitchFamily="2" charset="0"/>
              </a:rPr>
              <a:t>3</a:t>
            </a:r>
            <a:r>
              <a:rPr lang="en-US" sz="2400" b="0" i="0" dirty="0">
                <a:solidFill>
                  <a:srgbClr val="333333"/>
                </a:solidFill>
                <a:effectLst/>
                <a:latin typeface="Roboto" panose="02000000000000000000" pitchFamily="2" charset="0"/>
              </a:rPr>
              <a:t>O</a:t>
            </a:r>
            <a:r>
              <a:rPr lang="en-US" sz="2400" b="0" i="0" baseline="30000" dirty="0">
                <a:solidFill>
                  <a:srgbClr val="333333"/>
                </a:solidFill>
                <a:effectLst/>
                <a:latin typeface="Roboto" panose="02000000000000000000" pitchFamily="2" charset="0"/>
              </a:rPr>
              <a:t>+</a:t>
            </a:r>
            <a:r>
              <a:rPr lang="en-US" sz="2400" b="0" i="0" dirty="0">
                <a:solidFill>
                  <a:srgbClr val="333333"/>
                </a:solidFill>
                <a:effectLst/>
                <a:latin typeface="Roboto" panose="02000000000000000000" pitchFamily="2" charset="0"/>
              </a:rPr>
              <a:t>(</a:t>
            </a:r>
            <a:r>
              <a:rPr lang="en-US" sz="2400" b="0" i="0" dirty="0" err="1">
                <a:solidFill>
                  <a:srgbClr val="333333"/>
                </a:solidFill>
                <a:effectLst/>
                <a:latin typeface="Roboto" panose="02000000000000000000" pitchFamily="2" charset="0"/>
              </a:rPr>
              <a:t>aq</a:t>
            </a:r>
            <a:r>
              <a:rPr lang="en-US" sz="2400" b="0" i="0" dirty="0">
                <a:solidFill>
                  <a:srgbClr val="333333"/>
                </a:solidFill>
                <a:effectLst/>
                <a:latin typeface="Roboto" panose="02000000000000000000" pitchFamily="2" charset="0"/>
              </a:rPr>
              <a:t>) –&gt; Pb(s) + HSO</a:t>
            </a:r>
            <a:r>
              <a:rPr lang="en-US" sz="2400" b="0" i="0" baseline="-25000" dirty="0">
                <a:solidFill>
                  <a:srgbClr val="333333"/>
                </a:solidFill>
                <a:effectLst/>
                <a:latin typeface="Roboto" panose="02000000000000000000" pitchFamily="2" charset="0"/>
              </a:rPr>
              <a:t>4</a:t>
            </a:r>
            <a:r>
              <a:rPr lang="en-US" sz="2400" b="0" i="0" baseline="30000" dirty="0">
                <a:solidFill>
                  <a:srgbClr val="333333"/>
                </a:solidFill>
                <a:effectLst/>
                <a:latin typeface="Roboto" panose="02000000000000000000" pitchFamily="2" charset="0"/>
              </a:rPr>
              <a:t>–</a:t>
            </a:r>
            <a:r>
              <a:rPr lang="en-US" sz="2400" b="0" i="0" dirty="0">
                <a:solidFill>
                  <a:srgbClr val="333333"/>
                </a:solidFill>
                <a:effectLst/>
                <a:latin typeface="Roboto" panose="02000000000000000000" pitchFamily="2" charset="0"/>
              </a:rPr>
              <a:t> + H2O(l) (reduction)</a:t>
            </a:r>
          </a:p>
          <a:p>
            <a:pPr algn="l"/>
            <a:r>
              <a:rPr lang="en-US" sz="2400" b="1" i="0" dirty="0">
                <a:solidFill>
                  <a:srgbClr val="333333"/>
                </a:solidFill>
                <a:effectLst/>
                <a:latin typeface="Roboto" panose="02000000000000000000" pitchFamily="2" charset="0"/>
              </a:rPr>
              <a:t>Positive:</a:t>
            </a:r>
            <a:endParaRPr lang="en-US" sz="2400" b="0" i="0" dirty="0">
              <a:solidFill>
                <a:srgbClr val="333333"/>
              </a:solidFill>
              <a:effectLst/>
              <a:latin typeface="Roboto" panose="02000000000000000000" pitchFamily="2" charset="0"/>
            </a:endParaRPr>
          </a:p>
          <a:p>
            <a:pPr algn="l"/>
            <a:r>
              <a:rPr lang="en-US" sz="2400" b="0" i="0" dirty="0">
                <a:solidFill>
                  <a:srgbClr val="333333"/>
                </a:solidFill>
                <a:effectLst/>
                <a:latin typeface="Roboto" panose="02000000000000000000" pitchFamily="2" charset="0"/>
              </a:rPr>
              <a:t>PbSO</a:t>
            </a:r>
            <a:r>
              <a:rPr lang="en-US" sz="2400" b="0" i="0" baseline="-25000" dirty="0">
                <a:solidFill>
                  <a:srgbClr val="333333"/>
                </a:solidFill>
                <a:effectLst/>
                <a:latin typeface="Roboto" panose="02000000000000000000" pitchFamily="2" charset="0"/>
              </a:rPr>
              <a:t>4</a:t>
            </a:r>
            <a:r>
              <a:rPr lang="en-US" sz="2400" b="0" i="0" dirty="0">
                <a:solidFill>
                  <a:srgbClr val="333333"/>
                </a:solidFill>
                <a:effectLst/>
                <a:latin typeface="Roboto" panose="02000000000000000000" pitchFamily="2" charset="0"/>
              </a:rPr>
              <a:t>(s) + 5H</a:t>
            </a:r>
            <a:r>
              <a:rPr lang="en-US" sz="2400" b="0" i="0" baseline="-25000" dirty="0">
                <a:solidFill>
                  <a:srgbClr val="333333"/>
                </a:solidFill>
                <a:effectLst/>
                <a:latin typeface="Roboto" panose="02000000000000000000" pitchFamily="2" charset="0"/>
              </a:rPr>
              <a:t>2</a:t>
            </a:r>
            <a:r>
              <a:rPr lang="en-US" sz="2400" b="0" i="0" dirty="0">
                <a:solidFill>
                  <a:srgbClr val="333333"/>
                </a:solidFill>
                <a:effectLst/>
                <a:latin typeface="Roboto" panose="02000000000000000000" pitchFamily="2" charset="0"/>
              </a:rPr>
              <a:t>O(l) –&gt; PbO</a:t>
            </a:r>
            <a:r>
              <a:rPr lang="en-US" sz="2400" b="0" i="0" baseline="-25000" dirty="0">
                <a:solidFill>
                  <a:srgbClr val="333333"/>
                </a:solidFill>
                <a:effectLst/>
                <a:latin typeface="Roboto" panose="02000000000000000000" pitchFamily="2" charset="0"/>
              </a:rPr>
              <a:t>2</a:t>
            </a:r>
            <a:r>
              <a:rPr lang="en-US" sz="2400" b="0" i="0" dirty="0">
                <a:solidFill>
                  <a:srgbClr val="333333"/>
                </a:solidFill>
                <a:effectLst/>
                <a:latin typeface="Roboto" panose="02000000000000000000" pitchFamily="2" charset="0"/>
              </a:rPr>
              <a:t>(s) + HSO</a:t>
            </a:r>
            <a:r>
              <a:rPr lang="en-US" sz="2400" b="0" i="0" baseline="-25000" dirty="0">
                <a:solidFill>
                  <a:srgbClr val="333333"/>
                </a:solidFill>
                <a:effectLst/>
                <a:latin typeface="Roboto" panose="02000000000000000000" pitchFamily="2" charset="0"/>
              </a:rPr>
              <a:t>4</a:t>
            </a:r>
            <a:r>
              <a:rPr lang="en-US" sz="2400" b="0" i="0" baseline="30000" dirty="0">
                <a:solidFill>
                  <a:srgbClr val="333333"/>
                </a:solidFill>
                <a:effectLst/>
                <a:latin typeface="Roboto" panose="02000000000000000000" pitchFamily="2" charset="0"/>
              </a:rPr>
              <a:t>–</a:t>
            </a:r>
            <a:r>
              <a:rPr lang="en-US" sz="2400" b="0" i="0" dirty="0">
                <a:solidFill>
                  <a:srgbClr val="333333"/>
                </a:solidFill>
                <a:effectLst/>
                <a:latin typeface="Roboto" panose="02000000000000000000" pitchFamily="2" charset="0"/>
              </a:rPr>
              <a:t>(</a:t>
            </a:r>
            <a:r>
              <a:rPr lang="en-US" sz="2400" b="0" i="0" dirty="0" err="1">
                <a:solidFill>
                  <a:srgbClr val="333333"/>
                </a:solidFill>
                <a:effectLst/>
                <a:latin typeface="Roboto" panose="02000000000000000000" pitchFamily="2" charset="0"/>
              </a:rPr>
              <a:t>aq</a:t>
            </a:r>
            <a:r>
              <a:rPr lang="en-US" sz="2400" b="0" i="0" dirty="0">
                <a:solidFill>
                  <a:srgbClr val="333333"/>
                </a:solidFill>
                <a:effectLst/>
                <a:latin typeface="Roboto" panose="02000000000000000000" pitchFamily="2" charset="0"/>
              </a:rPr>
              <a:t>) + 3H</a:t>
            </a:r>
            <a:r>
              <a:rPr lang="en-US" sz="2400" b="0" i="0" baseline="-25000" dirty="0">
                <a:solidFill>
                  <a:srgbClr val="333333"/>
                </a:solidFill>
                <a:effectLst/>
                <a:latin typeface="Roboto" panose="02000000000000000000" pitchFamily="2" charset="0"/>
              </a:rPr>
              <a:t>3</a:t>
            </a:r>
            <a:r>
              <a:rPr lang="en-US" sz="2400" b="0" i="0" dirty="0">
                <a:solidFill>
                  <a:srgbClr val="333333"/>
                </a:solidFill>
                <a:effectLst/>
                <a:latin typeface="Roboto" panose="02000000000000000000" pitchFamily="2" charset="0"/>
              </a:rPr>
              <a:t>O</a:t>
            </a:r>
            <a:r>
              <a:rPr lang="en-US" sz="2400" b="0" i="0" baseline="30000" dirty="0">
                <a:solidFill>
                  <a:srgbClr val="333333"/>
                </a:solidFill>
                <a:effectLst/>
                <a:latin typeface="Roboto" panose="02000000000000000000" pitchFamily="2" charset="0"/>
              </a:rPr>
              <a:t>+</a:t>
            </a:r>
            <a:r>
              <a:rPr lang="en-US" sz="2400" b="0" i="0" dirty="0">
                <a:solidFill>
                  <a:srgbClr val="333333"/>
                </a:solidFill>
                <a:effectLst/>
                <a:latin typeface="Roboto" panose="02000000000000000000" pitchFamily="2" charset="0"/>
              </a:rPr>
              <a:t>(</a:t>
            </a:r>
            <a:r>
              <a:rPr lang="en-US" sz="2400" b="0" i="0" dirty="0" err="1">
                <a:solidFill>
                  <a:srgbClr val="333333"/>
                </a:solidFill>
                <a:effectLst/>
                <a:latin typeface="Roboto" panose="02000000000000000000" pitchFamily="2" charset="0"/>
              </a:rPr>
              <a:t>aq</a:t>
            </a:r>
            <a:r>
              <a:rPr lang="en-US" sz="2400" b="0" i="0" dirty="0">
                <a:solidFill>
                  <a:srgbClr val="333333"/>
                </a:solidFill>
                <a:effectLst/>
                <a:latin typeface="Roboto" panose="02000000000000000000" pitchFamily="2" charset="0"/>
              </a:rPr>
              <a:t>) + 2e</a:t>
            </a:r>
            <a:r>
              <a:rPr lang="en-US" sz="2400" b="0" i="0" baseline="30000" dirty="0">
                <a:solidFill>
                  <a:srgbClr val="333333"/>
                </a:solidFill>
                <a:effectLst/>
                <a:latin typeface="Roboto" panose="02000000000000000000" pitchFamily="2" charset="0"/>
              </a:rPr>
              <a:t>–</a:t>
            </a:r>
            <a:r>
              <a:rPr lang="en-US" sz="2400" b="0" i="0" dirty="0">
                <a:solidFill>
                  <a:srgbClr val="333333"/>
                </a:solidFill>
                <a:effectLst/>
                <a:latin typeface="Roboto" panose="02000000000000000000" pitchFamily="2" charset="0"/>
              </a:rPr>
              <a:t> (oxidation)</a:t>
            </a:r>
          </a:p>
        </p:txBody>
      </p:sp>
    </p:spTree>
    <p:extLst>
      <p:ext uri="{BB962C8B-B14F-4D97-AF65-F5344CB8AC3E}">
        <p14:creationId xmlns:p14="http://schemas.microsoft.com/office/powerpoint/2010/main" val="136618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680FE7-34BD-3F37-FE6C-D319B62CFF7E}"/>
              </a:ext>
            </a:extLst>
          </p:cNvPr>
          <p:cNvSpPr txBox="1"/>
          <p:nvPr/>
        </p:nvSpPr>
        <p:spPr>
          <a:xfrm>
            <a:off x="1303255" y="687685"/>
            <a:ext cx="8349791" cy="2031325"/>
          </a:xfrm>
          <a:prstGeom prst="rect">
            <a:avLst/>
          </a:prstGeom>
          <a:noFill/>
        </p:spPr>
        <p:txBody>
          <a:bodyPr wrap="square">
            <a:spAutoFit/>
          </a:bodyPr>
          <a:lstStyle/>
          <a:p>
            <a:pPr algn="l"/>
            <a:r>
              <a:rPr lang="en-US" b="0" i="0" dirty="0">
                <a:solidFill>
                  <a:srgbClr val="202124"/>
                </a:solidFill>
                <a:effectLst/>
                <a:latin typeface="arial" panose="020B0604020202020204" pitchFamily="34" charset="0"/>
              </a:rPr>
              <a:t>What countries are most affected by lead poisoning?</a:t>
            </a:r>
          </a:p>
          <a:p>
            <a:pPr algn="l"/>
            <a:endParaRPr lang="en-US" dirty="0">
              <a:solidFill>
                <a:srgbClr val="202124"/>
              </a:solidFill>
              <a:latin typeface="arial" panose="020B0604020202020204" pitchFamily="34" charset="0"/>
            </a:endParaRPr>
          </a:p>
          <a:p>
            <a:pPr algn="l"/>
            <a:endParaRPr lang="en-US" b="0" i="0" dirty="0">
              <a:solidFill>
                <a:srgbClr val="202124"/>
              </a:solidFill>
              <a:effectLst/>
              <a:latin typeface="arial" panose="020B0604020202020204" pitchFamily="34" charset="0"/>
            </a:endParaRPr>
          </a:p>
          <a:p>
            <a:pPr algn="l"/>
            <a:r>
              <a:rPr lang="en-US" b="0" i="0" dirty="0">
                <a:solidFill>
                  <a:srgbClr val="202124"/>
                </a:solidFill>
                <a:effectLst/>
                <a:latin typeface="arial" panose="020B0604020202020204" pitchFamily="34" charset="0"/>
              </a:rPr>
              <a:t>The report features five country case studies where lead pollution and other toxic heavy metal waste have affected children. These are </a:t>
            </a:r>
            <a:r>
              <a:rPr lang="en-US" b="1" i="0" dirty="0" err="1">
                <a:solidFill>
                  <a:srgbClr val="202124"/>
                </a:solidFill>
                <a:effectLst/>
                <a:latin typeface="arial" panose="020B0604020202020204" pitchFamily="34" charset="0"/>
              </a:rPr>
              <a:t>Kathgora</a:t>
            </a:r>
            <a:r>
              <a:rPr lang="en-US" b="1" i="0" dirty="0">
                <a:solidFill>
                  <a:srgbClr val="202124"/>
                </a:solidFill>
                <a:effectLst/>
                <a:latin typeface="arial" panose="020B0604020202020204" pitchFamily="34" charset="0"/>
              </a:rPr>
              <a:t>, Bangladesh; Tbilisi, Georgia; </a:t>
            </a:r>
            <a:r>
              <a:rPr lang="en-US" b="1" i="0" dirty="0" err="1">
                <a:solidFill>
                  <a:srgbClr val="202124"/>
                </a:solidFill>
                <a:effectLst/>
                <a:latin typeface="arial" panose="020B0604020202020204" pitchFamily="34" charset="0"/>
              </a:rPr>
              <a:t>Agbogbloshie</a:t>
            </a:r>
            <a:r>
              <a:rPr lang="en-US" b="1" i="0" dirty="0">
                <a:solidFill>
                  <a:srgbClr val="202124"/>
                </a:solidFill>
                <a:effectLst/>
                <a:latin typeface="arial" panose="020B0604020202020204" pitchFamily="34" charset="0"/>
              </a:rPr>
              <a:t>, Ghana; </a:t>
            </a:r>
            <a:r>
              <a:rPr lang="en-US" b="1" i="0" dirty="0" err="1">
                <a:solidFill>
                  <a:srgbClr val="202124"/>
                </a:solidFill>
                <a:effectLst/>
                <a:latin typeface="arial" panose="020B0604020202020204" pitchFamily="34" charset="0"/>
              </a:rPr>
              <a:t>Pesarean</a:t>
            </a:r>
            <a:r>
              <a:rPr lang="en-US" b="1" i="0" dirty="0">
                <a:solidFill>
                  <a:srgbClr val="202124"/>
                </a:solidFill>
                <a:effectLst/>
                <a:latin typeface="arial" panose="020B0604020202020204" pitchFamily="34" charset="0"/>
              </a:rPr>
              <a:t>, Indonesia; and Morelos State, Mexico</a:t>
            </a:r>
            <a:r>
              <a:rPr lang="en-US" b="0" i="0" dirty="0">
                <a:solidFill>
                  <a:srgbClr val="202124"/>
                </a:solidFill>
                <a:effectLst/>
                <a:latin typeface="arial" panose="020B0604020202020204" pitchFamily="34" charset="0"/>
              </a:rPr>
              <a:t>.</a:t>
            </a:r>
          </a:p>
        </p:txBody>
      </p:sp>
    </p:spTree>
    <p:extLst>
      <p:ext uri="{BB962C8B-B14F-4D97-AF65-F5344CB8AC3E}">
        <p14:creationId xmlns:p14="http://schemas.microsoft.com/office/powerpoint/2010/main" val="445947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2A3F25-B4F9-2730-220C-A0E3D7604B4B}"/>
              </a:ext>
            </a:extLst>
          </p:cNvPr>
          <p:cNvSpPr txBox="1"/>
          <p:nvPr/>
        </p:nvSpPr>
        <p:spPr>
          <a:xfrm>
            <a:off x="200295" y="0"/>
            <a:ext cx="6247639" cy="6432530"/>
          </a:xfrm>
          <a:prstGeom prst="rect">
            <a:avLst/>
          </a:prstGeom>
          <a:noFill/>
        </p:spPr>
        <p:txBody>
          <a:bodyPr wrap="square">
            <a:spAutoFit/>
          </a:bodyPr>
          <a:lstStyle/>
          <a:p>
            <a:pPr marL="342900" indent="-342900" algn="l">
              <a:buFont typeface="Wingdings" panose="05000000000000000000" pitchFamily="2" charset="2"/>
              <a:buChar char="Ø"/>
            </a:pPr>
            <a:r>
              <a:rPr lang="en-US" sz="2800" b="1" i="0" dirty="0">
                <a:solidFill>
                  <a:srgbClr val="27863F"/>
                </a:solidFill>
                <a:effectLst/>
                <a:latin typeface="skolar-sans-latin-compressed"/>
              </a:rPr>
              <a:t>The recycling process</a:t>
            </a:r>
            <a:endParaRPr lang="ka-GE" sz="2800" b="1" i="0" dirty="0">
              <a:solidFill>
                <a:srgbClr val="27863F"/>
              </a:solidFill>
              <a:effectLst/>
              <a:latin typeface="skolar-sans-latin-compressed"/>
            </a:endParaRPr>
          </a:p>
          <a:p>
            <a:pPr marL="342900" indent="-342900" algn="l">
              <a:buFont typeface="Wingdings" panose="05000000000000000000" pitchFamily="2" charset="2"/>
              <a:buChar char="Ø"/>
            </a:pPr>
            <a:endParaRPr lang="en-US" sz="2400" b="0" i="0" dirty="0">
              <a:solidFill>
                <a:srgbClr val="27863F"/>
              </a:solidFill>
              <a:effectLst/>
              <a:latin typeface="skolar-sans-latin-compressed"/>
            </a:endParaRPr>
          </a:p>
          <a:p>
            <a:pPr marL="342900" indent="-342900" algn="l">
              <a:buFont typeface="Wingdings" panose="05000000000000000000" pitchFamily="2" charset="2"/>
              <a:buChar char="Ø"/>
            </a:pPr>
            <a:r>
              <a:rPr lang="en-US" sz="2000" b="0" i="0" dirty="0">
                <a:solidFill>
                  <a:srgbClr val="000000"/>
                </a:solidFill>
                <a:effectLst/>
                <a:latin typeface="HelveticaNeueW02-45Ligh"/>
              </a:rPr>
              <a:t>Once the batteries are collected, they are taken to a hammer mill where they are broken apart.</a:t>
            </a:r>
          </a:p>
          <a:p>
            <a:pPr marL="342900" indent="-342900" algn="l">
              <a:buFont typeface="Wingdings" panose="05000000000000000000" pitchFamily="2" charset="2"/>
              <a:buChar char="Ø"/>
            </a:pPr>
            <a:r>
              <a:rPr lang="en-US" sz="2000" b="0" i="0" dirty="0">
                <a:solidFill>
                  <a:srgbClr val="000000"/>
                </a:solidFill>
                <a:effectLst/>
                <a:latin typeface="HelveticaNeueW02-45Ligh"/>
              </a:rPr>
              <a:t>The main parts of lead-acid batteries are lead, plastic coating known as polypropylene, and </a:t>
            </a:r>
            <a:r>
              <a:rPr lang="en-US" sz="2000" b="0" i="0" dirty="0" err="1">
                <a:solidFill>
                  <a:srgbClr val="000000"/>
                </a:solidFill>
                <a:effectLst/>
                <a:latin typeface="HelveticaNeueW02-45Ligh"/>
              </a:rPr>
              <a:t>sulphuric</a:t>
            </a:r>
            <a:r>
              <a:rPr lang="en-US" sz="2000" b="0" i="0" dirty="0">
                <a:solidFill>
                  <a:srgbClr val="000000"/>
                </a:solidFill>
                <a:effectLst/>
                <a:latin typeface="HelveticaNeueW02-45Ligh"/>
              </a:rPr>
              <a:t> acid.</a:t>
            </a:r>
          </a:p>
          <a:p>
            <a:pPr marL="342900" indent="-342900" algn="l">
              <a:buFont typeface="Wingdings" panose="05000000000000000000" pitchFamily="2" charset="2"/>
              <a:buChar char="Ø"/>
            </a:pPr>
            <a:r>
              <a:rPr lang="en-US" sz="2000" b="0" i="0" dirty="0">
                <a:solidFill>
                  <a:srgbClr val="000000"/>
                </a:solidFill>
                <a:effectLst/>
                <a:latin typeface="HelveticaNeueW02-45Ligh"/>
              </a:rPr>
              <a:t>The </a:t>
            </a:r>
            <a:r>
              <a:rPr lang="en-US" sz="2000" b="0" i="0" dirty="0" err="1">
                <a:solidFill>
                  <a:srgbClr val="000000"/>
                </a:solidFill>
                <a:effectLst/>
                <a:latin typeface="HelveticaNeueW02-45Ligh"/>
              </a:rPr>
              <a:t>sulphuric</a:t>
            </a:r>
            <a:r>
              <a:rPr lang="en-US" sz="2000" b="0" i="0" dirty="0">
                <a:solidFill>
                  <a:srgbClr val="000000"/>
                </a:solidFill>
                <a:effectLst/>
                <a:latin typeface="HelveticaNeueW02-45Ligh"/>
              </a:rPr>
              <a:t> acid is </a:t>
            </a:r>
            <a:r>
              <a:rPr lang="en-US" sz="2000" b="0" i="0" dirty="0" err="1">
                <a:solidFill>
                  <a:srgbClr val="000000"/>
                </a:solidFill>
                <a:effectLst/>
                <a:latin typeface="HelveticaNeueW02-45Ligh"/>
              </a:rPr>
              <a:t>neutralised</a:t>
            </a:r>
            <a:r>
              <a:rPr lang="en-US" sz="2000" b="0" i="0" dirty="0">
                <a:solidFill>
                  <a:srgbClr val="000000"/>
                </a:solidFill>
                <a:effectLst/>
                <a:latin typeface="HelveticaNeueW02-45Ligh"/>
              </a:rPr>
              <a:t> and turned into sodium sulphate, which is used to make </a:t>
            </a:r>
            <a:r>
              <a:rPr lang="en-US" sz="2000" b="0" i="0" dirty="0" err="1">
                <a:solidFill>
                  <a:srgbClr val="000000"/>
                </a:solidFill>
                <a:effectLst/>
                <a:latin typeface="HelveticaNeueW02-45Ligh"/>
              </a:rPr>
              <a:t>fertiliser</a:t>
            </a:r>
            <a:r>
              <a:rPr lang="en-US" sz="2000" b="0" i="0" dirty="0">
                <a:solidFill>
                  <a:srgbClr val="000000"/>
                </a:solidFill>
                <a:effectLst/>
                <a:latin typeface="HelveticaNeueW02-45Ligh"/>
              </a:rPr>
              <a:t> and detergent.</a:t>
            </a:r>
          </a:p>
          <a:p>
            <a:pPr marL="342900" indent="-342900" algn="l">
              <a:buFont typeface="Wingdings" panose="05000000000000000000" pitchFamily="2" charset="2"/>
              <a:buChar char="Ø"/>
            </a:pPr>
            <a:r>
              <a:rPr lang="en-US" sz="2000" b="0" i="0" dirty="0">
                <a:solidFill>
                  <a:srgbClr val="000000"/>
                </a:solidFill>
                <a:effectLst/>
                <a:latin typeface="HelveticaNeueW02-45Ligh"/>
              </a:rPr>
              <a:t>The lead and polypropylene parts are separated by putting the broken battery pieces into a vat, where the lead falls to the bottom and the plastic materials float.</a:t>
            </a:r>
          </a:p>
          <a:p>
            <a:pPr marL="342900" indent="-342900" algn="l">
              <a:buFont typeface="Wingdings" panose="05000000000000000000" pitchFamily="2" charset="2"/>
              <a:buChar char="Ø"/>
            </a:pPr>
            <a:r>
              <a:rPr lang="en-US" sz="2000" b="0" i="0" dirty="0">
                <a:solidFill>
                  <a:srgbClr val="000000"/>
                </a:solidFill>
                <a:effectLst/>
                <a:latin typeface="HelveticaNeueW02-45Ligh"/>
              </a:rPr>
              <a:t>The plastic pieces are then collected, and the liquid is drained off from the vat to retrieve the lead.</a:t>
            </a:r>
          </a:p>
          <a:p>
            <a:pPr marL="342900" indent="-342900" algn="l">
              <a:buFont typeface="Wingdings" panose="05000000000000000000" pitchFamily="2" charset="2"/>
              <a:buChar char="Ø"/>
            </a:pPr>
            <a:r>
              <a:rPr lang="en-US" sz="2000" b="0" i="0" dirty="0">
                <a:solidFill>
                  <a:srgbClr val="000000"/>
                </a:solidFill>
                <a:effectLst/>
                <a:latin typeface="HelveticaNeueW02-45Ligh"/>
              </a:rPr>
              <a:t>Both the lead and plastic casings are then recycled into new batteries or used in other industrial products.</a:t>
            </a:r>
          </a:p>
        </p:txBody>
      </p:sp>
      <p:pic>
        <p:nvPicPr>
          <p:cNvPr id="4" name="Picture 3">
            <a:extLst>
              <a:ext uri="{FF2B5EF4-FFF2-40B4-BE49-F238E27FC236}">
                <a16:creationId xmlns:a16="http://schemas.microsoft.com/office/drawing/2014/main" id="{5A3B60F8-C6C6-4D1C-2A62-1D2F188D10E7}"/>
              </a:ext>
            </a:extLst>
          </p:cNvPr>
          <p:cNvPicPr>
            <a:picLocks noChangeAspect="1"/>
          </p:cNvPicPr>
          <p:nvPr/>
        </p:nvPicPr>
        <p:blipFill>
          <a:blip r:embed="rId2"/>
          <a:stretch>
            <a:fillRect/>
          </a:stretch>
        </p:blipFill>
        <p:spPr>
          <a:xfrm>
            <a:off x="6605081" y="1091321"/>
            <a:ext cx="5276445" cy="3957334"/>
          </a:xfrm>
          <a:prstGeom prst="rect">
            <a:avLst/>
          </a:prstGeom>
        </p:spPr>
      </p:pic>
    </p:spTree>
    <p:extLst>
      <p:ext uri="{BB962C8B-B14F-4D97-AF65-F5344CB8AC3E}">
        <p14:creationId xmlns:p14="http://schemas.microsoft.com/office/powerpoint/2010/main" val="2714493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TotalTime>
  <Words>1511</Words>
  <Application>Microsoft Office PowerPoint</Application>
  <PresentationFormat>Widescreen</PresentationFormat>
  <Paragraphs>87</Paragraphs>
  <Slides>16</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Arial</vt:lpstr>
      <vt:lpstr>Arial</vt:lpstr>
      <vt:lpstr>Calibri</vt:lpstr>
      <vt:lpstr>Calibri Light</vt:lpstr>
      <vt:lpstr>Georgia</vt:lpstr>
      <vt:lpstr>HelveticaNeueW02-45Ligh</vt:lpstr>
      <vt:lpstr>Proxima Nova Subset</vt:lpstr>
      <vt:lpstr>Roboto</vt:lpstr>
      <vt:lpstr>skolar-sans-latin-compressed</vt:lpstr>
      <vt:lpstr>Symbol</vt:lpstr>
      <vt:lpstr>Times New Roman</vt:lpstr>
      <vt:lpstr>TimesNewRomanPSMT</vt:lpstr>
      <vt:lpstr>Wingdings</vt:lpstr>
      <vt:lpstr>Office Theme</vt:lpstr>
      <vt:lpstr>Amortized Lead Storage Batteries in Environment – Problem and Solution Ways </vt:lpstr>
      <vt:lpstr>Lead Toxicity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Amortized Lead Storage Batteries in Environment – Problem and Solution Ways </dc:title>
  <dc:creator>Lili Arabuli</dc:creator>
  <cp:lastModifiedBy>Lili Arabuli</cp:lastModifiedBy>
  <cp:revision>3</cp:revision>
  <dcterms:created xsi:type="dcterms:W3CDTF">2022-07-10T12:05:38Z</dcterms:created>
  <dcterms:modified xsi:type="dcterms:W3CDTF">2022-07-11T08:06:29Z</dcterms:modified>
</cp:coreProperties>
</file>